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2" r:id="rId3"/>
    <p:sldId id="348" r:id="rId4"/>
    <p:sldId id="257" r:id="rId5"/>
    <p:sldId id="259" r:id="rId6"/>
    <p:sldId id="260" r:id="rId7"/>
    <p:sldId id="258" r:id="rId8"/>
    <p:sldId id="294" r:id="rId9"/>
    <p:sldId id="301" r:id="rId10"/>
    <p:sldId id="273" r:id="rId11"/>
    <p:sldId id="302" r:id="rId12"/>
    <p:sldId id="311" r:id="rId13"/>
    <p:sldId id="313" r:id="rId14"/>
    <p:sldId id="314" r:id="rId15"/>
    <p:sldId id="349" r:id="rId16"/>
    <p:sldId id="267" r:id="rId17"/>
    <p:sldId id="316" r:id="rId18"/>
    <p:sldId id="351" r:id="rId19"/>
    <p:sldId id="353" r:id="rId20"/>
    <p:sldId id="352" r:id="rId21"/>
    <p:sldId id="270" r:id="rId22"/>
    <p:sldId id="328" r:id="rId23"/>
    <p:sldId id="271" r:id="rId24"/>
    <p:sldId id="354" r:id="rId25"/>
    <p:sldId id="274" r:id="rId26"/>
    <p:sldId id="277" r:id="rId27"/>
    <p:sldId id="355" r:id="rId28"/>
    <p:sldId id="283" r:id="rId29"/>
    <p:sldId id="275" r:id="rId30"/>
    <p:sldId id="358" r:id="rId31"/>
    <p:sldId id="362" r:id="rId32"/>
    <p:sldId id="343" r:id="rId33"/>
    <p:sldId id="344" r:id="rId34"/>
    <p:sldId id="341" r:id="rId35"/>
    <p:sldId id="363" r:id="rId36"/>
    <p:sldId id="337" r:id="rId37"/>
    <p:sldId id="345" r:id="rId38"/>
    <p:sldId id="347" r:id="rId39"/>
    <p:sldId id="365" r:id="rId40"/>
    <p:sldId id="366" r:id="rId41"/>
    <p:sldId id="369" r:id="rId42"/>
    <p:sldId id="380" r:id="rId43"/>
    <p:sldId id="367" r:id="rId44"/>
    <p:sldId id="37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3070" autoAdjust="0"/>
  </p:normalViewPr>
  <p:slideViewPr>
    <p:cSldViewPr snapToGrid="0">
      <p:cViewPr>
        <p:scale>
          <a:sx n="40" d="100"/>
          <a:sy n="40" d="100"/>
        </p:scale>
        <p:origin x="117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A6428-6A52-4AB3-9163-2C5624BB38BB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DCADC-20AB-4E62-9247-45F5E95FD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8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logy.usgs.gov/climate_change_disease_impacts.html#malaria_alakai_warmin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1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1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https://en.wikipedia.org/wiki/Giardia#/media/File:Giardia_lamblia_SEM_8698_lores.jpg</a:t>
            </a:r>
          </a:p>
          <a:p>
            <a:endParaRPr lang="en-US" dirty="0" smtClean="0"/>
          </a:p>
          <a:p>
            <a:r>
              <a:rPr lang="en-US" dirty="0" smtClean="0"/>
              <a:t>https://microbiology.usgs.gov/image_gallery_other_microbes_giemsa_blood_smear.html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Giemsa-stained blood smear 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credit: USGS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Summary: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Changes in Prevalence of Avian Malaria on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Alaka`i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Plateau,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Kaua`i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an Early Signal for Global Warming?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(Carter T. Atkinson)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and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and three sampling periods (November, January, March). Birds were scored for pectoral muscle mass using a scale of 0–3 (0 = muscle concave and sternum prominent to 3 = muscle convex and 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4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and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and three sampling periods (November, January, March). Birds were scored for pectoral muscle mass using a scale of 0–3 (0 = muscle concave and sternum prominent to 3 = muscle convex and 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09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 1. Mean pectoral muscle scores (SE) of parasitized and </a:t>
            </a:r>
            <a:r>
              <a:rPr lang="en-US" dirty="0" err="1" smtClean="0"/>
              <a:t>nonparasitized</a:t>
            </a:r>
            <a:r>
              <a:rPr lang="en-US" dirty="0" smtClean="0"/>
              <a:t> Palm Warblers in two habitats (pine forest, desert thorn scrub) and three sampling periods (November, January, March). Birds were scored for pectoral muscle mass using a scale of 0–3 (0 = muscle concave and sternum prominent to 3 = muscle convex and sternum not detectable).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work by Scott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Stohlson</a:t>
            </a:r>
            <a:r>
              <a:rPr lang="en-US" baseline="0" dirty="0" smtClean="0"/>
              <a:t> in Auk about use of edge habitats; also general research on habitat use differences between nesting and fledglings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2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2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https://www.allaboutbirds.org/how-can-i-protect-the-baby-birds-in-a-nest-from-predatory-birds-and-other-predators-like-snakes-and-cats/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5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http://www.mirror.co.uk/news/world-news/watch-bear-climb-electricity-pylon-5832795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9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9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Sugar Glider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2: A sugar glider predation event captured by a camera trap at Region 2. The panel shows (a) an adult female swift parrot at her nest cavity at 1900 h, then (b) at 2300 h on the same day, a sugar glider entering the cavity, where it caused the failure of that nest. (c) Adult female swift parrots are killed and eaten by sugar gliders.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9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3 Modelled daily survival rates (95% confidence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intervals) of mainland Tasmanian swift parrot nests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of landscape-scale forest cover. Estimates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generated using the parameters from the model of best fit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that DSR improved as regional forest cover increased.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contrast, DSR was 1 for nests on islands where sugar gliders do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occur (not illustrated). DSR, daily survival 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FDCADC-20AB-4E62-9247-45F5E95FD1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2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3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4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7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4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2956-D172-4110-9708-AB859AE49F36}" type="datetimeFigureOut">
              <a:rPr lang="en-US" smtClean="0"/>
              <a:t>9/17/2017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F6A0-A334-4C64-9CF0-04BB1C8FF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6.jpe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59.jpe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jpeg"/><Relationship Id="rId39" Type="http://schemas.openxmlformats.org/officeDocument/2006/relationships/image" Target="../media/image32.jpeg"/><Relationship Id="rId3" Type="http://schemas.openxmlformats.org/officeDocument/2006/relationships/image" Target="../media/image36.jpeg"/><Relationship Id="rId21" Type="http://schemas.openxmlformats.org/officeDocument/2006/relationships/image" Target="../media/image14.jpeg"/><Relationship Id="rId34" Type="http://schemas.openxmlformats.org/officeDocument/2006/relationships/image" Target="../media/image27.jpeg"/><Relationship Id="rId7" Type="http://schemas.openxmlformats.org/officeDocument/2006/relationships/image" Target="../media/image40.jpe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jpeg"/><Relationship Id="rId33" Type="http://schemas.openxmlformats.org/officeDocument/2006/relationships/image" Target="../media/image26.jpeg"/><Relationship Id="rId38" Type="http://schemas.openxmlformats.org/officeDocument/2006/relationships/image" Target="../media/image31.jpeg"/><Relationship Id="rId2" Type="http://schemas.openxmlformats.org/officeDocument/2006/relationships/image" Target="../media/image35.jpeg"/><Relationship Id="rId16" Type="http://schemas.openxmlformats.org/officeDocument/2006/relationships/image" Target="../media/image9.png"/><Relationship Id="rId20" Type="http://schemas.openxmlformats.org/officeDocument/2006/relationships/image" Target="../media/image13.jpeg"/><Relationship Id="rId29" Type="http://schemas.openxmlformats.org/officeDocument/2006/relationships/image" Target="../media/image22.jpeg"/><Relationship Id="rId41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.png"/><Relationship Id="rId24" Type="http://schemas.openxmlformats.org/officeDocument/2006/relationships/image" Target="../media/image17.jpeg"/><Relationship Id="rId32" Type="http://schemas.openxmlformats.org/officeDocument/2006/relationships/image" Target="../media/image25.jpeg"/><Relationship Id="rId37" Type="http://schemas.openxmlformats.org/officeDocument/2006/relationships/image" Target="../media/image30.jpeg"/><Relationship Id="rId40" Type="http://schemas.openxmlformats.org/officeDocument/2006/relationships/image" Target="../media/image33.jpeg"/><Relationship Id="rId5" Type="http://schemas.openxmlformats.org/officeDocument/2006/relationships/image" Target="../media/image38.jpeg"/><Relationship Id="rId15" Type="http://schemas.openxmlformats.org/officeDocument/2006/relationships/image" Target="../media/image8.png"/><Relationship Id="rId23" Type="http://schemas.openxmlformats.org/officeDocument/2006/relationships/image" Target="../media/image16.jpeg"/><Relationship Id="rId28" Type="http://schemas.openxmlformats.org/officeDocument/2006/relationships/image" Target="../media/image21.jpeg"/><Relationship Id="rId36" Type="http://schemas.openxmlformats.org/officeDocument/2006/relationships/image" Target="../media/image29.jpe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31" Type="http://schemas.openxmlformats.org/officeDocument/2006/relationships/image" Target="../media/image24.jpeg"/><Relationship Id="rId4" Type="http://schemas.openxmlformats.org/officeDocument/2006/relationships/image" Target="../media/image37.jpeg"/><Relationship Id="rId9" Type="http://schemas.openxmlformats.org/officeDocument/2006/relationships/image" Target="../media/image2.png"/><Relationship Id="rId14" Type="http://schemas.openxmlformats.org/officeDocument/2006/relationships/image" Target="../media/image7.jpeg"/><Relationship Id="rId22" Type="http://schemas.openxmlformats.org/officeDocument/2006/relationships/image" Target="../media/image15.jpeg"/><Relationship Id="rId27" Type="http://schemas.openxmlformats.org/officeDocument/2006/relationships/image" Target="../media/image20.jpeg"/><Relationship Id="rId30" Type="http://schemas.openxmlformats.org/officeDocument/2006/relationships/image" Target="../media/image23.jpeg"/><Relationship Id="rId35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eg"/><Relationship Id="rId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0.jpeg"/><Relationship Id="rId26" Type="http://schemas.openxmlformats.org/officeDocument/2006/relationships/image" Target="../media/image31.jpeg"/><Relationship Id="rId3" Type="http://schemas.openxmlformats.org/officeDocument/2006/relationships/image" Target="../media/image3.png"/><Relationship Id="rId21" Type="http://schemas.openxmlformats.org/officeDocument/2006/relationships/image" Target="../media/image23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17.jpeg"/><Relationship Id="rId20" Type="http://schemas.openxmlformats.org/officeDocument/2006/relationships/image" Target="../media/image22.jpeg"/><Relationship Id="rId2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24" Type="http://schemas.openxmlformats.org/officeDocument/2006/relationships/image" Target="../media/image28.jpeg"/><Relationship Id="rId5" Type="http://schemas.openxmlformats.org/officeDocument/2006/relationships/image" Target="../media/image5.png"/><Relationship Id="rId15" Type="http://schemas.openxmlformats.org/officeDocument/2006/relationships/image" Target="../media/image16.jpeg"/><Relationship Id="rId23" Type="http://schemas.openxmlformats.org/officeDocument/2006/relationships/image" Target="../media/image27.jpeg"/><Relationship Id="rId28" Type="http://schemas.openxmlformats.org/officeDocument/2006/relationships/image" Target="../media/image33.jpeg"/><Relationship Id="rId10" Type="http://schemas.openxmlformats.org/officeDocument/2006/relationships/image" Target="../media/image11.png"/><Relationship Id="rId19" Type="http://schemas.openxmlformats.org/officeDocument/2006/relationships/image" Target="../media/image21.jpe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6.jpeg"/><Relationship Id="rId27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7.jpeg"/><Relationship Id="rId18" Type="http://schemas.openxmlformats.org/officeDocument/2006/relationships/image" Target="../media/image33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6.jpeg"/><Relationship Id="rId17" Type="http://schemas.openxmlformats.org/officeDocument/2006/relationships/image" Target="../media/image32.jpeg"/><Relationship Id="rId2" Type="http://schemas.openxmlformats.org/officeDocument/2006/relationships/image" Target="../media/image13.jpe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3.jpeg"/><Relationship Id="rId5" Type="http://schemas.openxmlformats.org/officeDocument/2006/relationships/image" Target="../media/image16.jpeg"/><Relationship Id="rId15" Type="http://schemas.openxmlformats.org/officeDocument/2006/relationships/image" Target="../media/image29.jpeg"/><Relationship Id="rId10" Type="http://schemas.openxmlformats.org/officeDocument/2006/relationships/image" Target="../media/image22.jpeg"/><Relationship Id="rId19" Type="http://schemas.openxmlformats.org/officeDocument/2006/relationships/image" Target="../media/image34.jpeg"/><Relationship Id="rId4" Type="http://schemas.openxmlformats.org/officeDocument/2006/relationships/image" Target="../media/image15.jpeg"/><Relationship Id="rId9" Type="http://schemas.openxmlformats.org/officeDocument/2006/relationships/image" Target="../media/image21.jpeg"/><Relationship Id="rId1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21946" y="95040"/>
            <a:ext cx="2550861" cy="6182794"/>
            <a:chOff x="2699533" y="1373027"/>
            <a:chExt cx="2349374" cy="5694428"/>
          </a:xfrm>
        </p:grpSpPr>
        <p:grpSp>
          <p:nvGrpSpPr>
            <p:cNvPr id="19" name="Group 18"/>
            <p:cNvGrpSpPr/>
            <p:nvPr/>
          </p:nvGrpSpPr>
          <p:grpSpPr>
            <a:xfrm>
              <a:off x="2755653" y="1373027"/>
              <a:ext cx="2293254" cy="3842650"/>
              <a:chOff x="1151442" y="681104"/>
              <a:chExt cx="2293254" cy="384265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99208" y="681104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699533" y="1389156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6246482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55652" y="6287565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7364776" y="122632"/>
            <a:ext cx="2631300" cy="6246395"/>
            <a:chOff x="2636830" y="1404054"/>
            <a:chExt cx="2447955" cy="581115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394406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333629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14456" y="1495218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03078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65120" y="1404054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45" name="Group 44"/>
          <p:cNvGrpSpPr/>
          <p:nvPr/>
        </p:nvGrpSpPr>
        <p:grpSpPr>
          <a:xfrm>
            <a:off x="5986837" y="108571"/>
            <a:ext cx="1252818" cy="6289194"/>
            <a:chOff x="7136310" y="1353954"/>
            <a:chExt cx="983677" cy="5602262"/>
          </a:xfrm>
        </p:grpSpPr>
        <p:pic>
          <p:nvPicPr>
            <p:cNvPr id="46" name="Picture 14" descr="Poecile-atricapilla-001.jp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35395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8" descr="Sitta-carolinensis-001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36310" y="4839189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Downy Woodpecker01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426" y="604181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4778567" y="3243"/>
            <a:ext cx="1213643" cy="3413950"/>
            <a:chOff x="10628590" y="-2272322"/>
            <a:chExt cx="1041899" cy="2930837"/>
          </a:xfrm>
        </p:grpSpPr>
        <p:pic>
          <p:nvPicPr>
            <p:cNvPr id="52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059" y="-2272322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96971" y="-1010712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8" descr="GoldenEagle-Nova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30" descr="Peregrine Falcon with Kill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87" y="4187930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92" y="5349366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347" y="1103991"/>
            <a:ext cx="9408695" cy="150981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Avian Ecology &amp; the “Wild Bird Project”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0226" y="2906451"/>
            <a:ext cx="3142785" cy="1321288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Nathan Brouwer, PhD</a:t>
            </a:r>
          </a:p>
          <a:p>
            <a:r>
              <a:rPr lang="en-US" dirty="0" smtClean="0"/>
              <a:t>La Roche University &amp; </a:t>
            </a:r>
          </a:p>
          <a:p>
            <a:r>
              <a:rPr lang="en-US" dirty="0" smtClean="0"/>
              <a:t>National Aviary</a:t>
            </a:r>
          </a:p>
        </p:txBody>
      </p:sp>
    </p:spTree>
    <p:extLst>
      <p:ext uri="{BB962C8B-B14F-4D97-AF65-F5344CB8AC3E}">
        <p14:creationId xmlns:p14="http://schemas.microsoft.com/office/powerpoint/2010/main" val="42640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45039" y="-2134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2) Bird </a:t>
            </a:r>
            <a:r>
              <a:rPr lang="en-US" sz="4800" dirty="0" smtClean="0"/>
              <a:t>Habitat</a:t>
            </a:r>
            <a:endParaRPr lang="en-US" sz="4800" dirty="0"/>
          </a:p>
        </p:txBody>
      </p:sp>
      <p:pic>
        <p:nvPicPr>
          <p:cNvPr id="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66" y="795983"/>
            <a:ext cx="9117422" cy="60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664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50" name="Picture 6" descr="Acadian Flycatcher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198"/>
            <a:ext cx="3187984" cy="231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cadian Flycatcher Rang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0080"/>
            <a:ext cx="3124200" cy="437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966856" y="3182163"/>
            <a:ext cx="1324837" cy="9404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89577" y="2380525"/>
            <a:ext cx="2958935" cy="57696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64094" y="1439736"/>
            <a:ext cx="2958935" cy="70831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066" y="-14198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1313736"/>
            <a:ext cx="4781550" cy="4706064"/>
            <a:chOff x="3276600" y="1142286"/>
            <a:chExt cx="4781550" cy="4706064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236286"/>
              <a:ext cx="3600450" cy="3773864"/>
              <a:chOff x="3771900" y="1236286"/>
              <a:chExt cx="3600450" cy="377386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236286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71900" y="2132886"/>
                <a:ext cx="3600450" cy="2877264"/>
                <a:chOff x="3771900" y="2132886"/>
                <a:chExt cx="3600450" cy="2877264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71900" y="2132886"/>
                  <a:ext cx="3600450" cy="287726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71900" y="2132886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276600" y="1142286"/>
              <a:ext cx="4781550" cy="47060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4" name="Picture 6" descr="Image result for acadian flycatcher nest hem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9255"/>
          <a:stretch/>
        </p:blipFill>
        <p:spPr bwMode="auto">
          <a:xfrm>
            <a:off x="75009" y="2967171"/>
            <a:ext cx="4005264" cy="32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" y="126415"/>
            <a:ext cx="4070746" cy="27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67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59066" y="-65603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4"/>
          <a:stretch/>
        </p:blipFill>
        <p:spPr bwMode="auto">
          <a:xfrm>
            <a:off x="0" y="138021"/>
            <a:ext cx="5320308" cy="67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806428" y="138022"/>
            <a:ext cx="3609975" cy="2723018"/>
            <a:chOff x="3771900" y="1772782"/>
            <a:chExt cx="3609975" cy="2723018"/>
          </a:xfrm>
        </p:grpSpPr>
        <p:grpSp>
          <p:nvGrpSpPr>
            <p:cNvPr id="9" name="Group 8"/>
            <p:cNvGrpSpPr/>
            <p:nvPr/>
          </p:nvGrpSpPr>
          <p:grpSpPr>
            <a:xfrm>
              <a:off x="3771900" y="1806045"/>
              <a:ext cx="3609975" cy="2404004"/>
              <a:chOff x="3771900" y="1806045"/>
              <a:chExt cx="3609975" cy="240400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71900" y="1806045"/>
                <a:ext cx="36004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Summer habitat</a:t>
                </a:r>
                <a:endParaRPr lang="en-US" sz="3200" b="1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781425" y="2424082"/>
                <a:ext cx="3600450" cy="1785967"/>
                <a:chOff x="3781425" y="2424082"/>
                <a:chExt cx="3600450" cy="1785967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4819650" y="2942332"/>
                  <a:ext cx="1495425" cy="107721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Nesting Habitat</a:t>
                  </a:r>
                  <a:endParaRPr lang="en-US" sz="3200" b="1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4019550" y="2424082"/>
                  <a:ext cx="3124200" cy="178596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781425" y="2424083"/>
                  <a:ext cx="36004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Breeding habitat</a:t>
                  </a:r>
                  <a:endParaRPr lang="en-US" sz="3200" b="1" dirty="0"/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771900" y="1772782"/>
              <a:ext cx="3600450" cy="27230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742134" y="4328557"/>
            <a:ext cx="1889522" cy="10772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Wintering Habitat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717036" y="756060"/>
            <a:ext cx="39052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Species are often very specific about where they breed in the summer…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815953" y="4379837"/>
            <a:ext cx="1741290" cy="97465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8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681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Habitat</a:t>
            </a:r>
            <a:endParaRPr lang="en-US" sz="4800" dirty="0"/>
          </a:p>
        </p:txBody>
      </p:sp>
      <p:pic>
        <p:nvPicPr>
          <p:cNvPr id="21" name="Picture 8" descr="Acadian Flycatcher Range M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3" t="27303" r="22659" b="38169"/>
          <a:stretch/>
        </p:blipFill>
        <p:spPr bwMode="auto">
          <a:xfrm>
            <a:off x="0" y="0"/>
            <a:ext cx="7277100" cy="67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69136" y="1159711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Breeding</a:t>
            </a:r>
            <a:endParaRPr lang="en-US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7459266" y="4841198"/>
            <a:ext cx="390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Winter</a:t>
            </a:r>
            <a:endParaRPr 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6002536" y="2907165"/>
            <a:ext cx="5647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Migratory stopover</a:t>
            </a:r>
            <a:endParaRPr lang="en-US" sz="4800" dirty="0"/>
          </a:p>
        </p:txBody>
      </p:sp>
      <p:sp>
        <p:nvSpPr>
          <p:cNvPr id="12" name="Freeform 11"/>
          <p:cNvSpPr/>
          <p:nvPr/>
        </p:nvSpPr>
        <p:spPr>
          <a:xfrm>
            <a:off x="4522555" y="1159711"/>
            <a:ext cx="335195" cy="1747454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bg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19801007">
            <a:off x="4289079" y="2976172"/>
            <a:ext cx="476249" cy="548351"/>
          </a:xfrm>
          <a:custGeom>
            <a:avLst/>
            <a:gdLst>
              <a:gd name="connsiteX0" fmla="*/ 487595 w 487595"/>
              <a:gd name="connsiteY0" fmla="*/ 0 h 1771650"/>
              <a:gd name="connsiteX1" fmla="*/ 87545 w 487595"/>
              <a:gd name="connsiteY1" fmla="*/ 552450 h 1771650"/>
              <a:gd name="connsiteX2" fmla="*/ 11345 w 487595"/>
              <a:gd name="connsiteY2" fmla="*/ 1295400 h 1771650"/>
              <a:gd name="connsiteX3" fmla="*/ 258995 w 487595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5" h="1771650">
                <a:moveTo>
                  <a:pt x="487595" y="0"/>
                </a:moveTo>
                <a:cubicBezTo>
                  <a:pt x="327257" y="168275"/>
                  <a:pt x="166920" y="336550"/>
                  <a:pt x="87545" y="552450"/>
                </a:cubicBezTo>
                <a:cubicBezTo>
                  <a:pt x="8170" y="768350"/>
                  <a:pt x="-17230" y="1092200"/>
                  <a:pt x="11345" y="1295400"/>
                </a:cubicBezTo>
                <a:cubicBezTo>
                  <a:pt x="39920" y="1498600"/>
                  <a:pt x="149457" y="1635125"/>
                  <a:pt x="258995" y="1771650"/>
                </a:cubicBezTo>
              </a:path>
            </a:pathLst>
          </a:custGeom>
          <a:noFill/>
          <a:ln w="762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22555" y="3606833"/>
            <a:ext cx="946581" cy="1234365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02536" y="2893862"/>
            <a:ext cx="5131629" cy="97465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8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3) Damage to bird habitat: 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://pix-media.s3.amazonaws.com/blog/974/LOGGER_GIBSON_ALEE_-_NARA_-_5427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0" y="1289341"/>
            <a:ext cx="7567028" cy="511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15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land 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9" name="Rectangle 8"/>
          <p:cNvSpPr/>
          <p:nvPr/>
        </p:nvSpPr>
        <p:spPr>
          <a:xfrm>
            <a:off x="125979" y="636893"/>
            <a:ext cx="3157992" cy="77811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04894" y="677735"/>
            <a:ext cx="3878829" cy="7901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32124" y="677734"/>
            <a:ext cx="3870212" cy="79015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5979" y="1485519"/>
            <a:ext cx="315799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13511" y="1503147"/>
            <a:ext cx="387021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59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Degradation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25899" y="636894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9166" y="601637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Loss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14300" y="1432634"/>
            <a:ext cx="36385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quality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r>
              <a:rPr lang="en-US" sz="3200" dirty="0" smtClean="0"/>
              <a:t>Makes it less hospitable.</a:t>
            </a:r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-More predators</a:t>
            </a:r>
          </a:p>
          <a:p>
            <a:pPr algn="ctr"/>
            <a:r>
              <a:rPr lang="en-US" sz="3200" dirty="0" smtClean="0"/>
              <a:t>-Fewer resources</a:t>
            </a:r>
          </a:p>
          <a:p>
            <a:pPr algn="ctr"/>
            <a:r>
              <a:rPr lang="en-US" sz="3200" dirty="0" smtClean="0"/>
              <a:t>-Can occur w/o obvious changes to the structure of habitat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45174" y="1415005"/>
            <a:ext cx="363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connectivity</a:t>
            </a:r>
            <a:r>
              <a:rPr lang="en-US" sz="3200" dirty="0" smtClean="0"/>
              <a:t>, or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integrity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of habitat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-Forest divided into smaller patches by logging</a:t>
            </a:r>
          </a:p>
          <a:p>
            <a:pPr algn="ctr"/>
            <a:r>
              <a:rPr lang="en-US" sz="3200" dirty="0" smtClean="0"/>
              <a:t>-Roads in forest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4003" y="1406191"/>
            <a:ext cx="390726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dirty="0" smtClean="0"/>
              <a:t>amount</a:t>
            </a:r>
            <a:r>
              <a:rPr lang="en-US" sz="3200" dirty="0" smtClean="0"/>
              <a:t> or </a:t>
            </a:r>
            <a:r>
              <a:rPr lang="en-US" sz="3200" b="1" dirty="0" smtClean="0"/>
              <a:t>extant</a:t>
            </a:r>
            <a:r>
              <a:rPr lang="en-US" sz="3200" dirty="0" smtClean="0"/>
              <a:t> of habitat, often by </a:t>
            </a:r>
            <a:r>
              <a:rPr lang="en-US" sz="3200" b="1" dirty="0" smtClean="0"/>
              <a:t>harvest</a:t>
            </a:r>
            <a:r>
              <a:rPr lang="en-US" sz="3200" dirty="0" smtClean="0"/>
              <a:t> or </a:t>
            </a:r>
            <a:r>
              <a:rPr lang="en-US" sz="3200" b="1" dirty="0" smtClean="0"/>
              <a:t>conversion</a:t>
            </a:r>
            <a:r>
              <a:rPr lang="en-US" sz="3200" dirty="0" smtClean="0"/>
              <a:t> to another </a:t>
            </a:r>
            <a:r>
              <a:rPr lang="en-US" sz="3200" b="1" dirty="0" smtClean="0"/>
              <a:t>land use</a:t>
            </a:r>
          </a:p>
          <a:p>
            <a:pPr algn="ctr"/>
            <a:r>
              <a:rPr lang="en-US" sz="3200" dirty="0" smtClean="0"/>
              <a:t>-Forest logged for timber &amp; then converted to farm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13511" y="1503147"/>
            <a:ext cx="3870212" cy="22617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4363" y="1485518"/>
            <a:ext cx="3870212" cy="227935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4363" y="3887165"/>
            <a:ext cx="3870212" cy="28363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43618" y="3800129"/>
            <a:ext cx="3870212" cy="29234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88" y="3764872"/>
            <a:ext cx="3445262" cy="309312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0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-1847850" y="636895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Degradation</a:t>
            </a:r>
            <a:endParaRPr lang="en-US" sz="4800" dirty="0"/>
          </a:p>
        </p:txBody>
      </p:sp>
      <p:pic>
        <p:nvPicPr>
          <p:cNvPr id="9218" name="Picture 2" descr="Image result for acid mine drainage forest tributa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62" y="1206445"/>
            <a:ext cx="2400553" cy="29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cid mine drainage forest tribut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662518"/>
            <a:ext cx="5191933" cy="38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7566212" y="1685365"/>
            <a:ext cx="2241176" cy="1577788"/>
          </a:xfrm>
          <a:custGeom>
            <a:avLst/>
            <a:gdLst>
              <a:gd name="connsiteX0" fmla="*/ 2241176 w 2241176"/>
              <a:gd name="connsiteY0" fmla="*/ 0 h 1577788"/>
              <a:gd name="connsiteX1" fmla="*/ 394447 w 2241176"/>
              <a:gd name="connsiteY1" fmla="*/ 394447 h 1577788"/>
              <a:gd name="connsiteX2" fmla="*/ 0 w 2241176"/>
              <a:gd name="connsiteY2" fmla="*/ 1577788 h 157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176" h="1577788">
                <a:moveTo>
                  <a:pt x="2241176" y="0"/>
                </a:moveTo>
                <a:cubicBezTo>
                  <a:pt x="1504576" y="65741"/>
                  <a:pt x="767976" y="131482"/>
                  <a:pt x="394447" y="394447"/>
                </a:cubicBezTo>
                <a:cubicBezTo>
                  <a:pt x="20918" y="657412"/>
                  <a:pt x="10459" y="1117600"/>
                  <a:pt x="0" y="1577788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7829" y="2029872"/>
            <a:ext cx="376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High quality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84930" y="4327936"/>
            <a:ext cx="2230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Acidic stream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29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7575" y="707954"/>
            <a:ext cx="4595485" cy="6003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6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573"/>
            <a:ext cx="10515600" cy="1325563"/>
          </a:xfrm>
        </p:spPr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548" y="-1"/>
            <a:ext cx="10515600" cy="7243011"/>
          </a:xfrm>
        </p:spPr>
        <p:txBody>
          <a:bodyPr>
            <a:normAutofit/>
          </a:bodyPr>
          <a:lstStyle/>
          <a:p>
            <a:r>
              <a:rPr lang="en-US" dirty="0" smtClean="0"/>
              <a:t>1) Birds</a:t>
            </a:r>
            <a:r>
              <a:rPr lang="en-US" dirty="0"/>
              <a:t>!</a:t>
            </a:r>
            <a:endParaRPr lang="en-US" dirty="0" smtClean="0"/>
          </a:p>
          <a:p>
            <a:pPr lvl="1"/>
            <a:r>
              <a:rPr lang="en-US" b="1" dirty="0" smtClean="0"/>
              <a:t>resident</a:t>
            </a:r>
            <a:r>
              <a:rPr lang="en-US" dirty="0" smtClean="0"/>
              <a:t> vs. </a:t>
            </a:r>
            <a:r>
              <a:rPr lang="en-US" b="1" dirty="0" smtClean="0"/>
              <a:t>migrants</a:t>
            </a:r>
          </a:p>
          <a:p>
            <a:r>
              <a:rPr lang="en-US" dirty="0" smtClean="0"/>
              <a:t>2) Bird </a:t>
            </a:r>
            <a:r>
              <a:rPr lang="en-US" b="1" dirty="0" smtClean="0"/>
              <a:t>habitat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nesting, breeding, wintering</a:t>
            </a:r>
          </a:p>
          <a:p>
            <a:r>
              <a:rPr lang="en-US" dirty="0" smtClean="0"/>
              <a:t>3) Damage </a:t>
            </a:r>
            <a:r>
              <a:rPr lang="en-US" dirty="0" smtClean="0"/>
              <a:t>to bird habitat: </a:t>
            </a:r>
          </a:p>
          <a:p>
            <a:pPr lvl="1"/>
            <a:r>
              <a:rPr lang="en-US" dirty="0" smtClean="0"/>
              <a:t>degradation,  </a:t>
            </a:r>
            <a:r>
              <a:rPr lang="en-US" b="1" dirty="0" smtClean="0"/>
              <a:t>fragmentation</a:t>
            </a:r>
            <a:r>
              <a:rPr lang="en-US" dirty="0" smtClean="0"/>
              <a:t>, loss</a:t>
            </a:r>
          </a:p>
          <a:p>
            <a:r>
              <a:rPr lang="en-US" dirty="0" smtClean="0"/>
              <a:t>4) Bird Predators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Nest predation </a:t>
            </a:r>
            <a:r>
              <a:rPr lang="en-US" dirty="0" smtClean="0"/>
              <a:t>vs. “on the wing”</a:t>
            </a:r>
          </a:p>
          <a:p>
            <a:pPr lvl="1"/>
            <a:r>
              <a:rPr lang="en-US" dirty="0" smtClean="0"/>
              <a:t>Habitat fragmentation &amp; nest predation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ative </a:t>
            </a:r>
            <a:r>
              <a:rPr lang="en-US" dirty="0" smtClean="0"/>
              <a:t>&amp; </a:t>
            </a:r>
            <a:r>
              <a:rPr lang="en-US" dirty="0" smtClean="0"/>
              <a:t>Introduced (cats!)</a:t>
            </a:r>
            <a:endParaRPr lang="en-US" dirty="0" smtClean="0"/>
          </a:p>
          <a:p>
            <a:r>
              <a:rPr lang="en-US" dirty="0" smtClean="0"/>
              <a:t>5) Bird </a:t>
            </a:r>
            <a:r>
              <a:rPr lang="en-US" dirty="0" smtClean="0"/>
              <a:t>Diseases: </a:t>
            </a:r>
            <a:endParaRPr lang="en-US" dirty="0" smtClean="0"/>
          </a:p>
          <a:p>
            <a:pPr lvl="1"/>
            <a:r>
              <a:rPr lang="en-US" dirty="0" smtClean="0"/>
              <a:t>Pathogens, parasites &amp;  </a:t>
            </a:r>
            <a:r>
              <a:rPr lang="en-US" dirty="0" err="1" smtClean="0"/>
              <a:t>zooenoses</a:t>
            </a:r>
            <a:endParaRPr lang="en-US" dirty="0" smtClean="0"/>
          </a:p>
          <a:p>
            <a:pPr lvl="1"/>
            <a:r>
              <a:rPr lang="en-US" dirty="0" smtClean="0"/>
              <a:t>Parasites &amp; Habitat </a:t>
            </a:r>
            <a:r>
              <a:rPr lang="en-US" dirty="0" err="1" smtClean="0"/>
              <a:t>framentation</a:t>
            </a:r>
            <a:endParaRPr lang="en-US" dirty="0" smtClean="0"/>
          </a:p>
          <a:p>
            <a:pPr lvl="1"/>
            <a:r>
              <a:rPr lang="en-US" dirty="0" smtClean="0"/>
              <a:t>Parasites &amp; predation</a:t>
            </a:r>
            <a:endParaRPr lang="en-US" dirty="0" smtClean="0"/>
          </a:p>
          <a:p>
            <a:r>
              <a:rPr lang="en-US" dirty="0" smtClean="0"/>
              <a:t>Other hazards: </a:t>
            </a:r>
          </a:p>
          <a:p>
            <a:pPr lvl="1"/>
            <a:r>
              <a:rPr lang="en-US" dirty="0" smtClean="0"/>
              <a:t>windows &amp; </a:t>
            </a:r>
            <a:r>
              <a:rPr lang="en-US" dirty="0" smtClean="0"/>
              <a:t>windfarms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082009" y="49445"/>
            <a:ext cx="3093612" cy="6808555"/>
            <a:chOff x="2734513" y="1772265"/>
            <a:chExt cx="2281825" cy="5021939"/>
          </a:xfrm>
        </p:grpSpPr>
        <p:grpSp>
          <p:nvGrpSpPr>
            <p:cNvPr id="5" name="Group 4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1581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Damage to Bird Habitat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-1484709" y="62808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66" y="1406191"/>
            <a:ext cx="3638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Reduction in the </a:t>
            </a:r>
            <a:r>
              <a:rPr lang="en-US" sz="3200" b="1" u="sng" dirty="0" smtClean="0"/>
              <a:t>size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connectivity</a:t>
            </a:r>
            <a:r>
              <a:rPr lang="en-US" sz="3200" dirty="0" smtClean="0"/>
              <a:t>, </a:t>
            </a:r>
            <a:r>
              <a:rPr lang="en-US" sz="3200" dirty="0" smtClean="0"/>
              <a:t>or </a:t>
            </a:r>
            <a:r>
              <a:rPr lang="en-US" sz="3200" b="1" u="sng" dirty="0" smtClean="0"/>
              <a:t>integrity</a:t>
            </a:r>
            <a:r>
              <a:rPr lang="en-US" sz="3200" dirty="0" smtClean="0"/>
              <a:t> </a:t>
            </a:r>
            <a:r>
              <a:rPr lang="en-US" sz="3200" dirty="0" smtClean="0"/>
              <a:t>of </a:t>
            </a:r>
            <a:r>
              <a:rPr lang="en-US" sz="3200" dirty="0" smtClean="0"/>
              <a:t>habitat</a:t>
            </a:r>
            <a:endParaRPr lang="en-US" sz="3200" dirty="0" smtClean="0"/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16" y="1298739"/>
            <a:ext cx="7648944" cy="430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78276" y="821416"/>
            <a:ext cx="4751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Contiguous / In-tact forest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329125" y="1298739"/>
            <a:ext cx="729275" cy="58477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</p:cNvCxnSpPr>
          <p:nvPr/>
        </p:nvCxnSpPr>
        <p:spPr>
          <a:xfrm flipV="1">
            <a:off x="7048500" y="3450005"/>
            <a:ext cx="819151" cy="233077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822322" y="5200366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5900" y="5780782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fragments / patches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8619347" y="363407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1588" y="6078593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Forest Edge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07575" y="707954"/>
            <a:ext cx="4595485" cy="60036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75375" y="5768828"/>
            <a:ext cx="3543972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33878" y="5768827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0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46286" y="798870"/>
            <a:ext cx="2292710" cy="108917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20895" y="5659350"/>
            <a:ext cx="2960470" cy="79832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85956" y="4637002"/>
            <a:ext cx="2960470" cy="11029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3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6766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Forest fragmentation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Image result for forest fragmen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t="27374" r="25009" b="22151"/>
          <a:stretch/>
        </p:blipFill>
        <p:spPr bwMode="auto">
          <a:xfrm>
            <a:off x="819117" y="850100"/>
            <a:ext cx="10526508" cy="5607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32957" y="96681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Interior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362326" y="3843364"/>
            <a:ext cx="1238124" cy="292387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13061322" y="4856333"/>
            <a:ext cx="883278" cy="580415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14147" y="7314089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Forest fragments / patches</a:t>
            </a:r>
            <a:endParaRPr lang="en-US" sz="3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3502961" y="3450004"/>
            <a:ext cx="1134821" cy="2444519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50361" y="5872904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819117" y="3843364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Edge</a:t>
            </a: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96766" y="3137848"/>
            <a:ext cx="2417381" cy="14070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30811" y="4850556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Matrix</a:t>
            </a:r>
            <a:endParaRPr lang="en-US" sz="3200" dirty="0"/>
          </a:p>
        </p:txBody>
      </p:sp>
      <p:sp>
        <p:nvSpPr>
          <p:cNvPr id="12" name="Right Brace 11"/>
          <p:cNvSpPr/>
          <p:nvPr/>
        </p:nvSpPr>
        <p:spPr>
          <a:xfrm rot="3442932">
            <a:off x="4053711" y="4228770"/>
            <a:ext cx="782600" cy="1882147"/>
          </a:xfrm>
          <a:prstGeom prst="rightBrace">
            <a:avLst>
              <a:gd name="adj1" fmla="val 60125"/>
              <a:gd name="adj2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924885" y="5739993"/>
            <a:ext cx="1543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Gap</a:t>
            </a:r>
            <a:endParaRPr lang="en-US" sz="3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210463" y="1618045"/>
            <a:ext cx="1486026" cy="1274991"/>
          </a:xfrm>
          <a:prstGeom prst="straightConnector1">
            <a:avLst/>
          </a:prstGeom>
          <a:ln w="762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7139183">
            <a:off x="3881243" y="2158664"/>
            <a:ext cx="658003" cy="2754030"/>
          </a:xfrm>
          <a:prstGeom prst="rect">
            <a:avLst/>
          </a:prstGeom>
          <a:solidFill>
            <a:schemeClr val="accent6">
              <a:lumMod val="40000"/>
              <a:lumOff val="6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185956" y="4637002"/>
            <a:ext cx="2960470" cy="110299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Forest fragmentation by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roads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AutoShape 2" descr="Image result for forest frag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forest frag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 descr="https://upload.wikimedia.org/wikipedia/commons/b/b9/Amazonie_deforest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16753"/>
          <a:stretch/>
        </p:blipFill>
        <p:spPr bwMode="auto">
          <a:xfrm>
            <a:off x="155575" y="598091"/>
            <a:ext cx="7880598" cy="625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ish b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3280">
            <a:off x="8016889" y="1560269"/>
            <a:ext cx="3891770" cy="38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03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3493691" y="1237608"/>
            <a:ext cx="4399024" cy="562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3691" y="-87955"/>
            <a:ext cx="10515600" cy="1325563"/>
          </a:xfrm>
        </p:spPr>
        <p:txBody>
          <a:bodyPr/>
          <a:lstStyle/>
          <a:p>
            <a:r>
              <a:rPr lang="en-US" dirty="0"/>
              <a:t>4) Bird Predators: </a:t>
            </a:r>
          </a:p>
        </p:txBody>
      </p:sp>
    </p:spTree>
    <p:extLst>
      <p:ext uri="{BB962C8B-B14F-4D97-AF65-F5344CB8AC3E}">
        <p14:creationId xmlns:p14="http://schemas.microsoft.com/office/powerpoint/2010/main" val="249477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1256" y="-55534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on Birds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8403" y="775463"/>
            <a:ext cx="421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Nest predation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250" y="1452571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Eggs or</a:t>
            </a:r>
          </a:p>
          <a:p>
            <a:pPr algn="ctr"/>
            <a:r>
              <a:rPr lang="en-US" sz="3200" dirty="0" smtClean="0"/>
              <a:t>nestlings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40222" y="1504835"/>
            <a:ext cx="352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Fledglings / Juveniles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562025" y="1623880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59389" y="775463"/>
            <a:ext cx="51098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/>
              <a:t>Predation “on the wing”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6394" y="1423245"/>
            <a:ext cx="2278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Incubating female</a:t>
            </a:r>
            <a:endParaRPr lang="en-US" sz="3200" dirty="0"/>
          </a:p>
        </p:txBody>
      </p:sp>
      <p:pic>
        <p:nvPicPr>
          <p:cNvPr id="2052" name="Picture 4" descr="Cameras set along a marsh-side animal trai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5" t="18100" r="51406" b="40357"/>
          <a:stretch/>
        </p:blipFill>
        <p:spPr bwMode="auto">
          <a:xfrm>
            <a:off x="26801" y="2500463"/>
            <a:ext cx="1614455" cy="273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nakes pose a serious threat to nesting birds and can even get into nestboxes. Photo by Kelly Colgan Azar via Birdshare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0" t="3365" r="22668" b="15971"/>
          <a:stretch/>
        </p:blipFill>
        <p:spPr bwMode="auto">
          <a:xfrm>
            <a:off x="1846729" y="2500463"/>
            <a:ext cx="3711389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r="20310" b="22630"/>
          <a:stretch/>
        </p:blipFill>
        <p:spPr bwMode="auto">
          <a:xfrm>
            <a:off x="5900007" y="2622815"/>
            <a:ext cx="3162273" cy="40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 r="16680"/>
          <a:stretch/>
        </p:blipFill>
        <p:spPr bwMode="auto">
          <a:xfrm>
            <a:off x="9314330" y="2622815"/>
            <a:ext cx="2861628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31045" y="599950"/>
            <a:ext cx="3073700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45811" y="633340"/>
            <a:ext cx="508002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801" y="1504835"/>
            <a:ext cx="230516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1964" y="1532563"/>
            <a:ext cx="2295903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63833" y="1607696"/>
            <a:ext cx="3098447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11653" y="1565982"/>
            <a:ext cx="2864305" cy="90488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9225" y="-127442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Nest predation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237979" y="3667253"/>
            <a:ext cx="79540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Snakes   Raccoons</a:t>
            </a:r>
          </a:p>
          <a:p>
            <a:pPr algn="ctr"/>
            <a:r>
              <a:rPr lang="en-US" sz="4400" dirty="0"/>
              <a:t>Mice </a:t>
            </a:r>
            <a:r>
              <a:rPr lang="en-US" sz="4400" dirty="0" smtClean="0"/>
              <a:t>Cats</a:t>
            </a:r>
          </a:p>
          <a:p>
            <a:pPr algn="ctr"/>
            <a:r>
              <a:rPr lang="en-US" sz="4400" dirty="0" smtClean="0"/>
              <a:t>Other birds (!) </a:t>
            </a:r>
          </a:p>
          <a:p>
            <a:pPr algn="ctr"/>
            <a:r>
              <a:rPr lang="en-US" sz="4400" dirty="0" smtClean="0"/>
              <a:t>Deer (!)  Bears (!!)</a:t>
            </a:r>
          </a:p>
          <a:p>
            <a:pPr algn="ctr"/>
            <a:endParaRPr lang="en-US" sz="4400" dirty="0"/>
          </a:p>
        </p:txBody>
      </p:sp>
      <p:pic>
        <p:nvPicPr>
          <p:cNvPr id="6150" name="Picture 6" descr="Image result for raccoon eating bird eg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3" y="3962400"/>
            <a:ext cx="4860574" cy="273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bear bird nest pre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478" y="704168"/>
            <a:ext cx="4165342" cy="27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car bird nest pred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01" y="608362"/>
            <a:ext cx="3948977" cy="29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503" y="6111698"/>
            <a:ext cx="178407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/>
              <a:t>Raccoons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7478" y="2889515"/>
            <a:ext cx="97013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 smtClean="0"/>
              <a:t>Bear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616301" y="3111201"/>
            <a:ext cx="1213794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 smtClean="0"/>
              <a:t>Mice?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1713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4.bp.blogspot.com/-4lhXG7fR-0I/T3fvdXGHUSI/AAAAAAAABgU/rP96Y3V43go/s640/Cat-flying-at-bird_590p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0" b="22630"/>
          <a:stretch/>
        </p:blipFill>
        <p:spPr bwMode="auto">
          <a:xfrm>
            <a:off x="4116014" y="1463261"/>
            <a:ext cx="3700015" cy="366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A photo of a hawk fighting a starling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6" descr="A photo of a hawk fighting a starling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8" descr="A photo of a hawk fighting a starling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11" y="4716379"/>
            <a:ext cx="2941234" cy="2141621"/>
          </a:xfrm>
          <a:prstGeom prst="rect">
            <a:avLst/>
          </a:prstGeom>
        </p:spPr>
      </p:pic>
      <p:pic>
        <p:nvPicPr>
          <p:cNvPr id="9236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16" y="1463261"/>
            <a:ext cx="4086424" cy="30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39225" y="-178430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“on the wing”</a:t>
            </a:r>
            <a:endParaRPr lang="en-US" sz="4800" dirty="0"/>
          </a:p>
        </p:txBody>
      </p:sp>
      <p:pic>
        <p:nvPicPr>
          <p:cNvPr id="17" name="Picture 4" descr="Fledgling_Robin_Lin-and-Dan_Dzuris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25200"/>
            <a:ext cx="3788896" cy="29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07975" y="851940"/>
            <a:ext cx="3522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Fledglings / </a:t>
            </a:r>
            <a:r>
              <a:rPr lang="en-US" sz="3200" b="1" dirty="0" smtClean="0"/>
              <a:t>Juveniles</a:t>
            </a:r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  <a:p>
            <a:pPr algn="ctr"/>
            <a:endParaRPr lang="en-US" sz="3200" b="1" dirty="0" smtClean="0"/>
          </a:p>
          <a:p>
            <a:pPr algn="ctr"/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30960" y="649417"/>
            <a:ext cx="277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Adults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4016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http://www.hummingbirdsociety.org/cmsAdmin/uploads/Slater-mant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88" y="830997"/>
            <a:ext cx="6914769" cy="57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39225" y="0"/>
            <a:ext cx="9053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Predation “on the wing”</a:t>
            </a:r>
            <a:endParaRPr lang="en-US" sz="4800" dirty="0"/>
          </a:p>
        </p:txBody>
      </p:sp>
      <p:pic>
        <p:nvPicPr>
          <p:cNvPr id="5122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25" y="1764671"/>
            <a:ext cx="4809175" cy="36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02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0" y="713408"/>
            <a:ext cx="11454210" cy="54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8080" y="-117589"/>
            <a:ext cx="12127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Nest predation &amp; Habitat fragmentation</a:t>
            </a:r>
            <a:endParaRPr lang="en-US" sz="4800" dirty="0"/>
          </a:p>
        </p:txBody>
      </p:sp>
      <p:sp>
        <p:nvSpPr>
          <p:cNvPr id="2" name="Oval 1"/>
          <p:cNvSpPr/>
          <p:nvPr/>
        </p:nvSpPr>
        <p:spPr>
          <a:xfrm>
            <a:off x="5755341" y="1739153"/>
            <a:ext cx="2868706" cy="3765176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26765" y="6103947"/>
            <a:ext cx="2927020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dirty="0"/>
              <a:t>swift parrot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2823" y="6160168"/>
            <a:ext cx="2828980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300" dirty="0" smtClean="0"/>
              <a:t>Sugar glider</a:t>
            </a:r>
            <a:endParaRPr lang="en-US" sz="4300" dirty="0"/>
          </a:p>
        </p:txBody>
      </p:sp>
    </p:spTree>
    <p:extLst>
      <p:ext uri="{BB962C8B-B14F-4D97-AF65-F5344CB8AC3E}">
        <p14:creationId xmlns:p14="http://schemas.microsoft.com/office/powerpoint/2010/main" val="5581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1)Birds!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 descr="Poecile-atricapilla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69" y="1360490"/>
            <a:ext cx="5934336" cy="52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1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researchgate.net/profile/Luciana_Porfirio/publication/261719807/figure/fig3/AS:272741798510649@1442038120849/Figure-3-Modelled-daily-survival-rates-95-confidence-intervals-of-mainland-Tasmani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195" y="1543380"/>
            <a:ext cx="7833393" cy="53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38463" y="1634178"/>
            <a:ext cx="6388851" cy="4356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7"/>
          <a:stretch/>
        </p:blipFill>
        <p:spPr bwMode="auto">
          <a:xfrm>
            <a:off x="7327314" y="0"/>
            <a:ext cx="4790719" cy="307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b="8090"/>
          <a:stretch/>
        </p:blipFill>
        <p:spPr>
          <a:xfrm>
            <a:off x="22259" y="-1338"/>
            <a:ext cx="5894087" cy="1635516"/>
          </a:xfrm>
          <a:prstGeom prst="rect">
            <a:avLst/>
          </a:prstGeom>
        </p:spPr>
      </p:pic>
      <p:pic>
        <p:nvPicPr>
          <p:cNvPr id="6" name="Picture 4" descr="https://www.researchgate.net/profile/Luciana_Porfirio/publication/261719807/figure/fig1/AS:272740464721926@1442037802293/Figure-2-A-sugar-glider-predation-event-captured-by-a-camera-trap-at-Region-2-The-pane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6" r="930"/>
          <a:stretch/>
        </p:blipFill>
        <p:spPr bwMode="auto">
          <a:xfrm>
            <a:off x="10002806" y="3156797"/>
            <a:ext cx="1840749" cy="36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2637" y="5406204"/>
            <a:ext cx="3054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Fragmented</a:t>
            </a:r>
            <a:endParaRPr lang="en-US" sz="3200" dirty="0"/>
          </a:p>
        </p:txBody>
      </p:sp>
      <p:sp>
        <p:nvSpPr>
          <p:cNvPr id="12" name="Freeform 11"/>
          <p:cNvSpPr/>
          <p:nvPr/>
        </p:nvSpPr>
        <p:spPr>
          <a:xfrm>
            <a:off x="938463" y="1828800"/>
            <a:ext cx="5871411" cy="1034716"/>
          </a:xfrm>
          <a:custGeom>
            <a:avLst/>
            <a:gdLst>
              <a:gd name="connsiteX0" fmla="*/ 0 w 5871411"/>
              <a:gd name="connsiteY0" fmla="*/ 1034716 h 1034716"/>
              <a:gd name="connsiteX1" fmla="*/ 312821 w 5871411"/>
              <a:gd name="connsiteY1" fmla="*/ 914400 h 1034716"/>
              <a:gd name="connsiteX2" fmla="*/ 1130969 w 5871411"/>
              <a:gd name="connsiteY2" fmla="*/ 649705 h 1034716"/>
              <a:gd name="connsiteX3" fmla="*/ 1347537 w 5871411"/>
              <a:gd name="connsiteY3" fmla="*/ 601579 h 1034716"/>
              <a:gd name="connsiteX4" fmla="*/ 2165684 w 5871411"/>
              <a:gd name="connsiteY4" fmla="*/ 385011 h 1034716"/>
              <a:gd name="connsiteX5" fmla="*/ 3200400 w 5871411"/>
              <a:gd name="connsiteY5" fmla="*/ 240632 h 1034716"/>
              <a:gd name="connsiteX6" fmla="*/ 3681663 w 5871411"/>
              <a:gd name="connsiteY6" fmla="*/ 216568 h 1034716"/>
              <a:gd name="connsiteX7" fmla="*/ 4283242 w 5871411"/>
              <a:gd name="connsiteY7" fmla="*/ 120316 h 1034716"/>
              <a:gd name="connsiteX8" fmla="*/ 5101390 w 5871411"/>
              <a:gd name="connsiteY8" fmla="*/ 48126 h 1034716"/>
              <a:gd name="connsiteX9" fmla="*/ 5871411 w 5871411"/>
              <a:gd name="connsiteY9" fmla="*/ 0 h 103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71411" h="1034716">
                <a:moveTo>
                  <a:pt x="0" y="1034716"/>
                </a:moveTo>
                <a:cubicBezTo>
                  <a:pt x="62163" y="1006642"/>
                  <a:pt x="124326" y="978568"/>
                  <a:pt x="312821" y="914400"/>
                </a:cubicBezTo>
                <a:cubicBezTo>
                  <a:pt x="501316" y="850232"/>
                  <a:pt x="958516" y="701842"/>
                  <a:pt x="1130969" y="649705"/>
                </a:cubicBezTo>
                <a:cubicBezTo>
                  <a:pt x="1303422" y="597568"/>
                  <a:pt x="1347537" y="601579"/>
                  <a:pt x="1347537" y="601579"/>
                </a:cubicBezTo>
                <a:cubicBezTo>
                  <a:pt x="1519989" y="557463"/>
                  <a:pt x="1856874" y="445169"/>
                  <a:pt x="2165684" y="385011"/>
                </a:cubicBezTo>
                <a:cubicBezTo>
                  <a:pt x="2474494" y="324853"/>
                  <a:pt x="2947737" y="268706"/>
                  <a:pt x="3200400" y="240632"/>
                </a:cubicBezTo>
                <a:cubicBezTo>
                  <a:pt x="3453063" y="212558"/>
                  <a:pt x="3501189" y="236621"/>
                  <a:pt x="3681663" y="216568"/>
                </a:cubicBezTo>
                <a:cubicBezTo>
                  <a:pt x="3862137" y="196515"/>
                  <a:pt x="4046621" y="148390"/>
                  <a:pt x="4283242" y="120316"/>
                </a:cubicBezTo>
                <a:cubicBezTo>
                  <a:pt x="4519863" y="92242"/>
                  <a:pt x="4836695" y="68179"/>
                  <a:pt x="5101390" y="48126"/>
                </a:cubicBezTo>
                <a:cubicBezTo>
                  <a:pt x="5366085" y="28073"/>
                  <a:pt x="5618748" y="14036"/>
                  <a:pt x="5871411" y="0"/>
                </a:cubicBezTo>
              </a:path>
            </a:pathLst>
          </a:custGeom>
          <a:noFill/>
          <a:ln w="152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524565" y="567831"/>
            <a:ext cx="1318990" cy="239994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cures.lmu.edu/wp-content/uploads/2015/10/CAT-LYNN-BLOG-668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74" y="1395279"/>
            <a:ext cx="10556240" cy="47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4214" y="6971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Introduced Predators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3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cures.lmu.edu/wp-content/uploads/2015/10/CAT-LYNN-BLOG-668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91" y="1022536"/>
            <a:ext cx="4704622" cy="211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at with bird by Zanna Holstova,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5" r="22410"/>
          <a:stretch/>
        </p:blipFill>
        <p:spPr bwMode="auto">
          <a:xfrm>
            <a:off x="353065" y="3233200"/>
            <a:ext cx="4704622" cy="33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ay &amp; Neuter Pets and Feral Cats (TNR)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47" y="212047"/>
            <a:ext cx="6645953" cy="664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The feral cat </a:t>
            </a:r>
            <a:r>
              <a:rPr lang="en-US" dirty="0" smtClean="0"/>
              <a:t>“problem”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0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Image result for camera trap nest predator feral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1" y="96091"/>
            <a:ext cx="4577598" cy="609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webp;base64,UklGRlweAABXRUJQVlA4IFAeAADQlgCdASrBACUBPw1yqU4nI6IjqPZMcOghieMHB29Zz1Vex632eVeK7zfyH9YY8zijqZeDcNfALgp2iNpVreeHOkfwo/XfYC/Snq4/5vkn+uPYM/YfrPfuv7On7lM6Q62cZUD9ikvgdrrFooqq/ukpP8acVdUbnsZBr1oebKv25fPerXOEbk3mtmZohNVhTmpd7b/KcnWXrWgzclmjhrwUv4k/npsGyXGzku1/Kv7Vi9VOOQBrCVge/5VREo7D8A6elhVGgZfi8BZ54wa1cfBztKxkCo/PJFW0bSlBd8kfe80Dzn0BhIFfhjJP3AAy3T8I3LTzvqGogrm+Mb48ghMbgMLuM5JLWZGB3HuzOXzWdbj/geqlECTXQlLJYM2YtSbvgB3MLM/SjdKhdm0jJxeNA23Z5kIJDPY9WdvNptMx2O0Npdk5UM6XKfBTJSKKQ9ofrqX2WhLGRvc+5oiuLatevau31X1o2Y8DyMtbC/A9hCeSp64NGx4vyZ7y4l1I/MXidQMoxl5u9SwyT1Xk+UU+nMODPhGc8BnVegGeE41XHkx+nTCwxz8ouTIxL+huftVrOrd2ZNn4L+1xSy1mo+o4TTGW8RtWduBq9mto/61laLr78VvEqwvEk7vIKQpvkI7oCPXzwas2BGoizcPrzp0nrOMvW7v2fkjkVyzj8+/bdgUNV9yXJlZoydqI3dsG6ZfEmpkbqgemgLFQRuZBnnE75NxGxMjzSzKOt6lMY9tZUzHD4ivkxtcZMsuz9soMlKq2MlWRvo0gLB3rAAkynTKH0UXPZpG4fkAwv9buysrTg4yM//YX9i5B6eu59xa3WXxes55x3kTRkdsWR64Xq+RlvqypXlSl3JC9PH+/RW3ojIx0OTbQqyDwn+lPRECFtPxLGUk8rJX5i79O2UVVEsiUsdoBunr6eXwqkMRaXA1QVLIiHv36FQfadY+1N7NhXG7BEnuYwzBuVPnCq3/ZJCc2cCztHHaHTifxdDgfRnj0IdPnV0965svMX/HaHHVBAHZV/Ui+hW20U9LOKT8PPZStvMuA4OzxTO2kuyZUy5gGciHOjMRM5BhESKrogvYEvOLBQ91NlQwimYGlHtnMjYGLfbNvyGH/Fr/xNzz19yG8kEk5L4qtapLd4vvlQBMbTxEFubNCFk9kfV2yuuSZ+BC3tWbb+3O1v2tdjPQEwXmjBLh9HhqD2/wl0WOiV7feKHZQyjye9Gel57Xx1mDAVpIpWnPQUTf4ZW8zXTmzxW/WBLApijSj+8uMAOq9owE8YLls779vCl8vgXJw3aFgXTqzFCKxEKSgcTkaMsVITInefGil/U/HgWY9BccHZBXvinWTgoFyTNd9cqdRSQ7ogaJH1t2UrhXpp2McFV1o2xczxxU/qqSwYdd2YM+YK/s0XjyH6FQIbOi2nWlHRcOL3+E+LpNpjmlaRMk9L/WLwPHHhCLeZCuvmTV/ws64JChKefox2Yejn3377Rzt1b0RFV8moUQAElFe3hPLIx2jzHaXTod3E64VF6gZ/pqNA48cjaUXF58LRl7+qcbJYwli7wZbz945irA7iPjs7ftq/Lu241Tw5cNQwV854Wem6pcv/Nv+bAqePu1wOC+mZ7rVg4AA/RpBGPbD+yrDrrqZw+1qzxJKhKaIvzetYy6ixBXwGgvnDIB7Ae1Z4BnG+jC5Bxb2FJxVWwNdmjB74oZ47MKnwxc6pQu/jzgMDraWkgudRD/Fm0Hb5SwNHHZIODMwm1jxmfr1aUPi0tiLflQ+CdLiWfYUOqzyVCzb0UjczaYiiFKn6M/NR4PedV1+fOvsBxoebDQwxYdtayR9UJIzwZq7j2o8PoUVqu+6GPYM7jBHil1KkEKGGdb4Pun+DElPUmg+o7YyE493G44gYGg+g57PakBI9KolJP9sh5Hzp8Fd8Yxr5z/v5mFLJQf6Q2Z5IdJhwkgRIdro7uNBEg3NFAxERE5jTblJTXzmDELJCVjWcVVW1UgByG3jQT5z9Gc1XeWdhOpbq7Z9SKj0HMm6Y2CZvn92Sokqq2JpFcR5+wPTFbdbNFuic1qxFjC1rxo26g6IZiu7uoRj6YDJXRxhPJhIapBAU5IYu85esER4ftfcJofjZadH78NTHh5wfhTXkOEOt5PqhmWLfPCv9o7ddF/iYsEw76IsHdaVD2Mwqm6Sw6E+Fl5uvuyyMPR2Y2nNWnETU5Nz3xjNbroEbAE7F1xkyc/rol4nXG6tcpunjtey/zAZl4QT0RrNu4B09pimKXpwuFtIsDD8i8EYcwu2XwMH9tVwqIMiZ44qre1BaLw6xHDiNl0sDWeZsZHayWzo38A5fWatMqpLjC5F2vwGkqyT6IQLtjpfjV8a+hY/BrgN2kJ8sk4y07Fd3UDA9alsiBc6ZMixO5b4FR0fVYKdSIfR7AOuWmF1xTssAifPRE4a5b+i/ireZTtkrU1u17fk26pYJYMdzWk7yMznMU34jcxAC38bsGdN4bHAc9KXpZTS5QIYFf0KDb3Scht2CYNyYKALV54tQPM4W+/RMOBCf4Xw08GnZEOQmRGdU7YpM4v9Pd7RFX3D/PHjaGrygkm6UQOTWrF6lGHv8VKNfuatWhGH9qsot3/w7tP0U2va3MkxV9m6jRFBIDhzzLhIBT5kimW1tVKDe8X5jyff7T5WslDbDN5U4rxnNFkpOROwJbfLqsoPl527NZ9WeOiUPlisEMKkyfadr5QwLWnYDl9cpxtGMev+RNY9XCIIZZQ2zvvW1MeAJ5rZQpp+29kVNH3TUcsuBpjHpgY9OcL9KVNjVAAk0inCUI0bfx6v+Xcpk76Y8XfH1lptdos6kVhOD36vLrxXNirqVJaRL30Zm4ZutXLKV5nlwGwFFOTBZR9XoUge3y3mTzV2ezHDzE+yR/nUP5gmRiW4EUdutL+FQhpRPSvOUU7Jbz+v7SlWm/jysHFxfEOg304j8UP9uYRde7qA1GwlnvX3OTuhQUmvz/wrZN8yTVluPjECXxYstUgxjoStMv2NhaKw+sBheCC8G6bfoRR8fiIwOrQzRdiSALkJfmVNz/6BczGgDDh49sPy3Ya0Nxy5ok5IWjkeH1Syz5/vbyBxHSNr1Ug8yhUFUu+Pujp2tblWy/fC55Sq7SSvy2Jx5xE7tIifnuPGMQv4V07KgwFPrB1t520D/Rhy+5M+1F7F3TmV8/kGuGwmm2sFymwcTMZ+N5MVpMfLbi6cxQXJ6dHtkuZ5otN0aNVAb3ZUfnMnHgQmxhi8qq/bE2TGCz8LDOcwheEP7BG1GG8+JegyhLr7HSrC/gw2h/Y9ABD/5bTRUyjfnWYUe88VJZ/YuaMCH4kF4vIEHFUyr44WervUfM7KFdYRfkUY+bxcjhlEr0CFPmmykRNvkJCljt3f9DKIgmWGn5UUl9uNH2QJEO+Ctl+HhUt5/fFL2n38KBv0ZndRuWrs38aRmQjUp0B4z8A5WDQAED29kqqA8rRD06flgVdgd52ggnFbGJKlU/kBfgv/pXwFfD+s3P03JJBClHgxE06BwdEpaAlDa9tYEUmk+1KNQPwehBitMgQiB77cU4QhJqpq7Zj3aAaI50Fnwv7qd31xztwuIfPrITsu22qzcPhr9wvzlSgqINik0mzBTvgl2VpKDcyhaNJ5MqBhNAULi4qUS0VBVPaQMQM4uoElP7wrfHUuQPfGLdpgYOUx5lecSP7GUr0gK5CaTYHUF4vO52yAlHZhP62dxioDVFswNeyLnh7+ZfXykwwwHZwF7YAZJ2+vE+Vx7x1EvINUnxxT9l49TrdnhzZBVNgcnWutmSFVutOWax4CwdgNZHmtf+UB3hMy+3q5RilbRmf4TLFqcs0ijhVy3C448t9M6uOz/awUo/TopGNumpCDkZe6LyKqUq+4QnCUYSPjtyN7DZSjT40YBbF/xmbSSRMwQ2qpYGiGIjhHH9Zb4rF1bI5atibQ2fqqKFJk3l4sUc9U6nvBngMoh2K73IUM1KbhoT7VEDOsqcMwoW2oyJs3Z1kfmHZIiEIFmvSlziAUUVwCULNSwcKmroxcoynPvbB/oa7Pa4gqKU4R7n1UBpY5wkj4MApy+CB0dTgiNTY1sZPScSjgdHen/TGRzVKm1b3W7Pfyt165Y3AMd8P36ss0IUupCacALMlb1zxAqOjNWZWCohfdmMzCuq7FoD/MZsdTfL1Wm/tTzCoNl362GDX5pVvXP1IbmG0QLdn53y/8T4s7HrK95m+mnc5OhWeIsb+AOluNP4PiskfmnAKsDpODWOVIGIGC7GNDEWkI6FPUq3NUAl+GfT1FEmrHvgLsJy59G8itRaS3vTgM0sUpTDqKSIzIQFhfGR94tOn81tL99YSzQIo7JhXEhOUEh1EJM3E5cwDAeJZHAD4rXM6k0djIiNWmpM7GLvV/M8JlwsMXMkNuRPW8xV+rkcPpcD6lthMZbdXgU0yS2Pv8uizZZQskOZxS7bYHi60BnaZmtXvBO77Vow1ZPpSP/Fcl/79DX9E9lvQpOFmKAOVhwQ9OLujqeGVPJNmIcrih7LIt86EjXIwgRDGKQHqMgukCkFuPsTFdXBZnqAw+rxphhwHwNAr0mRI1fXf4fhC75UmLZ/zm43pdDXN2F6466XrjHq38/bHfie7LF/XwltKknwHsVRoEO9cu0gS6pzdcb6ctbFlidL1dLhD9l3AeND8MKYhB/c/MSjs28RW4JVuX7Qh5EdBYWS6MZ+4UU2h8nzMTpvqMaKEx2r+KrATF0VJXdCn8IRjDxyqUeTtgXOF1THbddJ5BwJGEW/RZ32Lzl5jQ2uMGsbFggPi0fBPaJB1vgZzh8tEJ9xdVutVVENa5uQW6+KXtNfDUP+QRbz6PN+19Eq8XYDOvesRV7kY6MEfnbD3VI8xYi8mBx0wqT4SBARmpwCCDOUsviYTgGAzO9QE3KpyxES+j+/7LlzEhy8/03ugn6SSW/36zyie3nD0QtFFCswfnXwtEw5lmOI71BzAyXO+gqKfApP3nx51CKBBcbMzGEhQ11SJpS7wN56sMEOWkp9RyV3R39ZC+nqSfehPaXpeJb/nJWOymvDHSD5uKkWcr8Fle50tOu565N4iRN+vyNLxeuOEKqoFeezV1128JIz5IlJHSc2C7wHkJes3n56TO96pjvY/kRMMe4Apd9KMSFlL5NRc1g9EdvkaGHepRtvPhs0I1+81FxFEFkc4v70TRdvVLEdi/SO+rCe7701tXnpt+z8G0cbzeBm1k8axC97O42y0coDnaIn/d9zYynjClyhrdmCZ3xA4WvguQEYSq0tRxpP1SbCaSqnXMoUG8rsRoPX7atOxkvHSr+Fh5VvGqG6r45Gph2MpX0bX89uTIf/HoFrwn/zgHWCuEi7x1TwOOS5ioFg1aeLX4XquriOQ0DI7Bh3JMR6v/gCAPR61dS9zFVdbhbNkttcsTINpzEv6wmjoIFwbh0YW2KNAceG3uz1Fq0RoS2OiJ3qx9117yWO4OKO0a/CPIFm5ILTxs2Gnpbj4y+ZhggTnoQPW/9sgew6cNH/DZH/fRRIgDU7MH/jP3pYu2rp1Z1LS/5MPZK+EKscPn8bnQCGz9x/5Ohg2t9BhFYUT2TyXEjuCIaJhNiXwGHcRehkCdHgp3AtHkE+FfFi2bh+HzWjzaVvoI2F7C/PXu86UcFzcrO5mRfJJIcUxI5e87a39+QF5qIIT7UPzKPoHLdnqermaFjbig3j84JxuPC9amBzRQjPuxxVHBD0w4KYeJKobhv+ZpNe+PWdsSEcebx7nA7EFUk1I2E3a+dh1toicWmxJTQ+DCSxh5Wl+94S3TKfLxFN1pyCfewjn0f63SEmC4WvtUBdglpJFe9/z4Al1i4pOA6EtX69W/xr8Dru83ThnO8A80u+nB5n6LFdXu3T64q4Ma1wn+hp/nZXfORVR7JDUSA0eUeRqLRA9bHcGNi545HbxkEDS4fpm4wL+BkpvqpL9wh0p+ped9OGCUFr6zVTebhqJrHclqUX4/8o1hEpPcUFvvz2zCUpMdzUV3utAGScrGyV1qyAeuAUwFIWPIm4jNiwcAqoZWfJmUKsAzPcLRWFmoLFZEEmIB105U4IJA1YjAvnvhZKobvQiAk8t71d3C0sEV9WxfwXyWQSzW6LIxBiCJ/W8cDJxrfYqbreNEhJHPwYw6QVo+6GLfVDK2Le6Im0p/bWOO6/+Fj8DMeqdETUR0M2UK+afp/TXKsjL3CdjCuPhZmjwDg2YsVW/dBcTokUaHLoNKQo+dC6ZkRadbiu/B01ViaFWgLYgs65aCYNlvxDoBjR0TnjzT84GXceldGpNwALKtFr2x7lKSh3xyQEHQqQljoGvbvgdo/JyOYtPdZ48TcbmQX7nB59UgdYmla2jb8kLRXYXBjathD8AaKB24lnf9PAysrqEB07c45trWAe1FSiyhETRw2SIsVLs3S33LXa7C9oeIyq/yDyfh1xRfxKxoYpCRVx9A2uyi095bOKCeppKxWXrM05IxDhCX4Rmawsc8LBMophrhto+HROStFbcaWf7kaKdhGnhj0b9dYP86ggagY988hiXLekk9SN7gBXHjlyh9dWR5J/Pb3q2nzu7GDkfCrah/smog26C3g8BJH9OPlSntrezGANzRl7PO1DUpYYQx4qcB9dM2j8K6N4ewp6x4/iXbG+1CdByPymU+KZO6bw+Yv84buHef4FeLEZSsi7AN0E3N5kyXIj/mEQO6U7XTcexeCT7DuMP8A1Mbsb/CWCFYVu5lhY6re7+BEncSu3AHV+dDlWQyYYiDjYMuW6GFzIjYEO9fYvvnlPBR1m0Mem951jvzuvkF1PKYY9zFv1c9WC8QsT3EzXNBJU8jSW+wig0aV5Y2F9hr+cnEx4CsBYq9mTnGrQHAD+QWnL4ADNflSSapGURjKjd2Xc39yskuYPLpjMGg/wUuJM8CtPB2nMl4vGNvePhebNZs+9k71N4h9BsXdxkpstaJTJztDPl1t/huv1P8R/f78H5RnIi8CXEbt3e/TG44U/RKMVdNE1/d1TrWQD7t9Brt3gIPaWAHoIeWSgnTHeUYhAKsix0quBF1L0yc4dIt86DQCXkFXf8bpVaa8lug/ke1vwkeb+nhfKLuM2XXt0MjG40pAogEMNM0LnIceHU3tezWNwsDCH68e+DnRWGc20vDZn1DFodK0xMw2ISvMs/KUAWeR/R1GNjJa787+AOlwb+J4EUu1AdhcVY4bfNpmWv2aPxOYdV/anS2TO4oCx5TcoNiqpidPXNahUsR517WGsX2/fHJ6o6oVFOGErXKV9bho0UaX/GmRBllbqD21lDAAGX92HvEzT1Zjk16lTSgjHp4ZNb9ldRX7N4TEMfvobX25QlQKbcJU9QSVG0qRUE3T+JwhJdgl4U9EhCEWhlLWIMskdqd5PZrTZE3uBT8CTNj3/f1CirmkU7LWUNFPcT1AqRF7wxYVtUNOTbM5LHTVDfdFktcCTt2PyG2XHPXBcdWO41jAeiNMfCm+c7vLdA88G/lsilc+MOa3pb/iqA0JlPfdjC9HgQNbAOg03haUtLniUroJ1VmKRY/unK55aH8b0vKQrdIO3YNJCNO/JzWx/48b7RMxKYameYqYEhPodRk1QGpcb2riMONGK1VYRd+MLeKKlvLm2Ofm5pYW5cMmV4v+96WeUDMGS5GPr3FkymfCfscph7Cla997ymcv8aKHE7Vzqn0CM1MhEdcnD/QBAgkG6FEXcYGM1cS/j1jEUw097sRQlyFnFfTY/sf6FxliTMZ1RVak+VNUXCcW5bBApWz+qJDpxTOnrox2nirxdKZLoGhmy713E46G9C5ONAlQ/MzppjGUTn3SZyb3rJviDu2bUApMQf5MML6MrUtEZdGHS5gsM0liSEhU1VzXEQeQNHYML2tHY4W8a1Wq5drBqbQ4+QtoFEWGqala9K/N+G4TlG0Ts1rlNUR5+u4PHfP8+bDbWH1uaCB6KZgV0eGD70t15GqZN1kL6uEqXffM1lTcsfwV9DH5TrxC2LOztzeNBfo6NF2aaBvsWYhmmeBR+Mso2ll8JwfxE9WovFmE79kcCex5wmN8hYuKE0DZbJ9Q/j6AX89dilObmXhNmOyVkVKU4X3eg//NVdTRqvQPN+/rJ272n1LZWp0mts+MKkcHSPm9Sws/RwEaqJKaQShOzgEHWnQ7NiERv3wqglHwJadBcqm81DT+/bKFlmkAlHKx0pC2wsapmFOs7Hreb1m9Z8Q50mPhUDP/HFc/PuOrR81eriy2L1Fj8VsY6P6lZ8D4tNBETh52Shflr9m82dRw2GpBnAEUO50qYvZxC0DdlhcY09ji9K2dW6K7LSxdkm7GK7tsAAFBSpRYDg1pUIMUkVTdRvTOKo2zXwnRN4CLnjpH4hDuh0atH15Ct7a14HuQb0LuT0602KA1nDZgnHcLrlkVQYpCZIP+kE7nRZ/tRAEAPvLsG4ZYdehOJfa1jo0y5lWRJWkiv6tSJJnXo6NWF2AjwG4ncpxgtjYl1LvambYBUnJu8P7YS+nvZqeA+8ZUZOsLkMlE4siFgSSBSJsYnH1hc1DT/cdZ6Sym4HhMqOkDgIbQpi00l4FDtRZTPdQrT8wkD9uU+AxBt7UUemztsXMrV5Z3rLab9PWpiZQ4YB34vBzKuSZhQYAHFzq/jUxk55thLTwb4ttttkBfOC7g3qq6EO12PEiaiSVMnOyhyeA1SYwxHlRkwNrJLPLmcaFicy9zH5aMS4bByi7rFMEV49nE39FbWe3IrYGrYM9zXuxht+9PlgH78h5rS+XcINOYPZb2ekGG2kid1zg90pmUgOhrObF8oS9Bk6scELXwlBhPSgv/yGcGA3B/QS/LyFZGJwf1RunafD7Wnj4TqeFLxqwtvm6Umr9pYrfEW4+0ni/0I2yXSy6pmzClYxJ0ViYa/pV481wArtmAySO5+n2eQrWG66vzwgyfNWvhd31pyPtoqi5jx3MolVH92WXta8O07dSgIc6uRYOBjuFUL03tV7kQrm4gi0VUOnl5n4FVRxP15kzaeBU2iaN/jJZSR2yodEz4tBeRDkSn5whx1skqywvWrg8uKMLK/C0Qe9/shmuMBnPrd/M7FPD8Og5DJRllfU/+Vz3WkF+X+JaSi5qb0xbbK5MHTTc6nTiXP6p6kK3qNbI6q8lvcfLpMq8/12GlyL1rnfp8gRpB46qC4/jrai+ubRO8vfBjq3qKEw9H+YlTaLt+7VuSu6YLkxep3OLl/ra0i8+Ct8XM10iiQTRF/MHMuMAXJWbO8caZgMBVAoNwg06iONV9OvDXeemDJchxkwi/z8PDn7qSDDS7x31MvAUhPxGyjnaFCHPMQtQ/uYNoAxeynDDJtj2ARaAeHHVTYdGXxOzV41wvETowEbpzXN0h/5OT8T2KMApYy6Pf4zktwZX3HX/S+9ReZNotBhfWr8J7NcKinTnQbHEQHLplZ7Q+h+rRDGmVyAC/85ahbR9YmWgwD+Q0Wazl9Yw9Om2OUcVwwSVSfx4jJMOdAcNoevIpt3VekqG4ZV8jnjSBlk+T+H+AVQzB1poBwNnfbeXls9u1eMwVJIghTLCdxilbq3nFBnIf86S3S/Lp6d89KTJMSyKuDkr/p8n3Fe0nEucOwFyyGLPQGY5jn67edEt2t9CxEnsHrUhgMQPFG0J3AmvGzD2x5f+d6xpgVNlxzDs4VolYFeNXeb0v/nyrTB5ASiVCT2a94kQHrSYQTiQxSziLRPJ7uzyFuP04r4x/btLKJ81QObDYEVMLiwn1UoRn6z/vnbgDy+AbGPr1k6zNYIzY69ivdaf94KFQgYQWnRFVoU5mMev6hUGg2Cl8OMZyQYUOy0C93wUcdW9HPy/4bF8MoiGZShkKkFH6MMymMg9HytY5YFuSG2opnk087kmPQ7w+KwHxVn0N9kZ+U7Xwe+A5uLmR6gSKpXAqkWEGXvDmCvmOWflkzexr1aay3TBUQt11+73crnvGz3TJLMHwQYHkhzR5zzrpXXCJWf+oYvcaTFEYkQ/wotNseKxwRUGl/0ciliPBRiKmTwblgA8FgXPB2SM8eVZivuNNojWVh6Okc3MI9hGpxdVTLCVX+geY2Z1V/+GGViS+Pv8B5gCv9gshE+oVEg5XIrVnSFAi9LjDmjVdTro3sY2lkatmgj+xoGomMeYU0amPBA3dbGOLqKo6xxYbsISkXPoTa3o9598KVPJWTMBfb4PGfAb3QcZirWmU6frU+z15Twv5mfPU29z7OIA0Gjh7YABZVailwfFrsirGXGGKnn7JiXzHRgl/HPonCN+65W0GCzaNUYJQwFkldGmBQ8FDEyRywVyyiSdTnuXUXU6JXf86+QrhHAAY+o7sZZkuBecuIs/gAAAAA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39218" y="96091"/>
            <a:ext cx="4055477" cy="6151014"/>
            <a:chOff x="7350460" y="450784"/>
            <a:chExt cx="4055477" cy="6151014"/>
          </a:xfrm>
        </p:grpSpPr>
        <p:pic>
          <p:nvPicPr>
            <p:cNvPr id="6148" name="Picture 4" descr="https://images-na.ssl-images-amazon.com/images/I/51yNCwrTKeL._SX327_BO1,204,203,200_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0460" y="450784"/>
              <a:ext cx="4055477" cy="615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Connector 3"/>
            <p:cNvCxnSpPr/>
            <p:nvPr/>
          </p:nvCxnSpPr>
          <p:spPr>
            <a:xfrm>
              <a:off x="7910345" y="1515978"/>
              <a:ext cx="2935706" cy="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56885" y="2455700"/>
            <a:ext cx="2021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v</a:t>
            </a:r>
            <a:r>
              <a:rPr lang="en-US" sz="4400" dirty="0" smtClean="0"/>
              <a:t>ersus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5575" y="6088559"/>
            <a:ext cx="5322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Build them homes!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7005514" y="6187049"/>
            <a:ext cx="5322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Get rid of them!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18564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5) Bird diseases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Pathogens</a:t>
            </a:r>
            <a:r>
              <a:rPr lang="en-US" dirty="0" smtClean="0"/>
              <a:t>, </a:t>
            </a:r>
            <a:r>
              <a:rPr lang="en-US" dirty="0" smtClean="0"/>
              <a:t>Parasites </a:t>
            </a:r>
            <a:r>
              <a:rPr lang="en-US" dirty="0" smtClean="0"/>
              <a:t>&amp; </a:t>
            </a:r>
            <a:r>
              <a:rPr lang="en-US" dirty="0" err="1" smtClean="0"/>
              <a:t>zooentic</a:t>
            </a:r>
            <a:r>
              <a:rPr lang="en-US" dirty="0" smtClean="0"/>
              <a:t> transmission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50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75448"/>
            <a:ext cx="10515600" cy="1325563"/>
          </a:xfrm>
        </p:spPr>
        <p:txBody>
          <a:bodyPr/>
          <a:lstStyle/>
          <a:p>
            <a:r>
              <a:rPr lang="en-US" dirty="0" smtClean="0"/>
              <a:t>Pathogens vs. Parasites (in Ecology)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838159"/>
            <a:ext cx="5157787" cy="82391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Pathogens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1662071"/>
            <a:ext cx="5157787" cy="3684588"/>
          </a:xfrm>
        </p:spPr>
        <p:txBody>
          <a:bodyPr/>
          <a:lstStyle/>
          <a:p>
            <a:r>
              <a:rPr lang="en-US" dirty="0" smtClean="0"/>
              <a:t>Cause disease…</a:t>
            </a:r>
          </a:p>
          <a:p>
            <a:r>
              <a:rPr lang="en-US" dirty="0" smtClean="0"/>
              <a:t>Ecological usage: 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i="1" u="sng" dirty="0" smtClean="0"/>
              <a:t>really</a:t>
            </a:r>
            <a:r>
              <a:rPr lang="en-US" dirty="0" smtClean="0"/>
              <a:t> small stuff:</a:t>
            </a:r>
          </a:p>
          <a:p>
            <a:pPr lvl="1"/>
            <a:r>
              <a:rPr lang="en-US" dirty="0" smtClean="0"/>
              <a:t>viruses, </a:t>
            </a:r>
          </a:p>
          <a:p>
            <a:pPr lvl="1"/>
            <a:r>
              <a:rPr lang="en-US" dirty="0" smtClean="0"/>
              <a:t>bacteria, </a:t>
            </a:r>
          </a:p>
          <a:p>
            <a:pPr lvl="1"/>
            <a:r>
              <a:rPr lang="en-US" dirty="0" smtClean="0"/>
              <a:t>fungi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838159"/>
            <a:ext cx="5183188" cy="823912"/>
          </a:xfrm>
        </p:spPr>
        <p:txBody>
          <a:bodyPr/>
          <a:lstStyle/>
          <a:p>
            <a:r>
              <a:rPr lang="en-US" sz="4400" dirty="0" smtClean="0"/>
              <a:t>Parasite</a:t>
            </a:r>
            <a:endParaRPr lang="en-US" sz="4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1662071"/>
            <a:ext cx="5642811" cy="6254708"/>
          </a:xfrm>
        </p:spPr>
        <p:txBody>
          <a:bodyPr>
            <a:normAutofit/>
          </a:bodyPr>
          <a:lstStyle/>
          <a:p>
            <a:r>
              <a:rPr lang="en-US" dirty="0" smtClean="0"/>
              <a:t>Cause disease…</a:t>
            </a:r>
          </a:p>
          <a:p>
            <a:r>
              <a:rPr lang="en-US" dirty="0" smtClean="0"/>
              <a:t>Ecological usage</a:t>
            </a:r>
          </a:p>
          <a:p>
            <a:pPr marL="457200" lvl="1" indent="0">
              <a:buNone/>
            </a:pPr>
            <a:r>
              <a:rPr lang="en-US" dirty="0" smtClean="0"/>
              <a:t>Big stuff: “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brood parasites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Birds that they their eggs in another spp. nests!</a:t>
            </a:r>
          </a:p>
          <a:p>
            <a:pPr lvl="1"/>
            <a:r>
              <a:rPr lang="en-US" dirty="0" smtClean="0"/>
              <a:t>Small to medium-sized stuff</a:t>
            </a:r>
          </a:p>
          <a:p>
            <a:pPr lvl="1"/>
            <a:r>
              <a:rPr lang="en-US" dirty="0" smtClean="0"/>
              <a:t>“</a:t>
            </a:r>
            <a:r>
              <a:rPr lang="en-US" b="1" u="sng" dirty="0" err="1" smtClean="0">
                <a:solidFill>
                  <a:schemeClr val="accent2">
                    <a:lumMod val="75000"/>
                  </a:schemeClr>
                </a:solidFill>
              </a:rPr>
              <a:t>macro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r>
              <a:rPr lang="en-US" dirty="0" smtClean="0"/>
              <a:t>” </a:t>
            </a:r>
          </a:p>
          <a:p>
            <a:pPr lvl="2"/>
            <a:r>
              <a:rPr lang="en-US" dirty="0" smtClean="0"/>
              <a:t>can see w/ naked eye</a:t>
            </a:r>
          </a:p>
          <a:p>
            <a:pPr lvl="2"/>
            <a:r>
              <a:rPr lang="en-US" dirty="0" smtClean="0"/>
              <a:t>worms, lice, fleas</a:t>
            </a:r>
          </a:p>
          <a:p>
            <a:pPr lvl="1"/>
            <a:r>
              <a:rPr lang="en-US" b="1" u="sng" dirty="0" smtClean="0"/>
              <a:t>“</a:t>
            </a:r>
            <a:r>
              <a:rPr lang="en-US" b="1" u="sng" dirty="0" err="1" smtClean="0">
                <a:solidFill>
                  <a:schemeClr val="accent2">
                    <a:lumMod val="75000"/>
                  </a:schemeClr>
                </a:solidFill>
              </a:rPr>
              <a:t>micro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parasite</a:t>
            </a:r>
            <a:r>
              <a:rPr lang="en-US" b="1" dirty="0" smtClean="0"/>
              <a:t>” </a:t>
            </a:r>
            <a:r>
              <a:rPr lang="en-US" dirty="0" smtClean="0"/>
              <a:t>– malaria, </a:t>
            </a:r>
            <a:endParaRPr lang="en-US" b="1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7" y="4329865"/>
            <a:ext cx="2701174" cy="244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22777" y="1621585"/>
            <a:ext cx="2919833" cy="4524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58782" y="1662071"/>
            <a:ext cx="2534822" cy="4524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3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603" y="-4916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 </a:t>
            </a:r>
            <a:r>
              <a:rPr lang="en-US" sz="4800" dirty="0" smtClean="0"/>
              <a:t>parasites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67656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Ecto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(outside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9624" y="553231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Endo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</a:rPr>
              <a:t>parasites</a:t>
            </a:r>
            <a:endParaRPr lang="en-US" sz="4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(inside of cells)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0838" y="1745394"/>
            <a:ext cx="71056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Inter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-intestinal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worms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0835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Mites, Fleas</a:t>
            </a:r>
            <a:endParaRPr lang="en-US" sz="4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-feathers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-legs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7482" y="1772437"/>
            <a:ext cx="28521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Botflies</a:t>
            </a:r>
          </a:p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-burrow into skin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9155" y="1739795"/>
            <a:ext cx="7105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smtClean="0">
                <a:solidFill>
                  <a:schemeClr val="accent2">
                    <a:lumMod val="75000"/>
                  </a:schemeClr>
                </a:solidFill>
              </a:rPr>
              <a:t>Intra</a:t>
            </a:r>
            <a:r>
              <a:rPr lang="en-US" sz="4200" b="1" dirty="0" smtClean="0">
                <a:solidFill>
                  <a:schemeClr val="accent2">
                    <a:lumMod val="75000"/>
                  </a:schemeClr>
                </a:solidFill>
              </a:rPr>
              <a:t>cellular</a:t>
            </a:r>
          </a:p>
          <a:p>
            <a:pPr algn="ctr"/>
            <a:r>
              <a:rPr lang="en-US" sz="4200" dirty="0" smtClean="0">
                <a:solidFill>
                  <a:schemeClr val="accent2">
                    <a:lumMod val="75000"/>
                  </a:schemeClr>
                </a:solidFill>
              </a:rPr>
              <a:t>-malaria</a:t>
            </a:r>
            <a:endParaRPr lang="en-US" sz="4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 descr="http://notesfromthewildside.com/wp-content/uploads/images/bald-northern-cardinal-BINNS-IMG_5874-cop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6"/>
          <a:stretch/>
        </p:blipFill>
        <p:spPr bwMode="auto">
          <a:xfrm>
            <a:off x="231026" y="3533700"/>
            <a:ext cx="2745256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34160" y="4420566"/>
            <a:ext cx="1938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(yuck)</a:t>
            </a:r>
            <a:endParaRPr lang="en-US" sz="4400" dirty="0"/>
          </a:p>
        </p:txBody>
      </p:sp>
      <p:pic>
        <p:nvPicPr>
          <p:cNvPr id="8194" name="Picture 2" descr="Giardia lamblia SEM 8698 lore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7" r="11656"/>
          <a:stretch/>
        </p:blipFill>
        <p:spPr bwMode="auto">
          <a:xfrm>
            <a:off x="6299081" y="3468943"/>
            <a:ext cx="2757927" cy="33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9326464" y="3480357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9081" y="6117366"/>
            <a:ext cx="15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Giardia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35639" y="1344540"/>
            <a:ext cx="2917624" cy="53213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30270" y="1307253"/>
            <a:ext cx="2917624" cy="53213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457" y="1864235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98427" y="1851200"/>
            <a:ext cx="2917624" cy="160470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5452" y="1839384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53076" y="1826245"/>
            <a:ext cx="2917624" cy="15618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5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05988" y="2684705"/>
            <a:ext cx="5163185" cy="4173295"/>
            <a:chOff x="3663574" y="1910173"/>
            <a:chExt cx="4371975" cy="3533776"/>
          </a:xfrm>
        </p:grpSpPr>
        <p:pic>
          <p:nvPicPr>
            <p:cNvPr id="2" name="Picture 2" descr="Female Chaffinch with Bumblefoo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574" y="1910173"/>
              <a:ext cx="4371975" cy="353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4804532" y="4012162"/>
              <a:ext cx="1223043" cy="100770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67" y="0"/>
            <a:ext cx="7923557" cy="2183878"/>
          </a:xfrm>
          <a:prstGeom prst="rect">
            <a:avLst/>
          </a:prstGeom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43" y="2685586"/>
            <a:ext cx="3341190" cy="41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328140" y="90383"/>
            <a:ext cx="4861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u="sng" dirty="0" smtClean="0">
                <a:solidFill>
                  <a:schemeClr val="accent2">
                    <a:lumMod val="75000"/>
                  </a:schemeClr>
                </a:solidFill>
              </a:rPr>
              <a:t>negative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smtClean="0"/>
              <a:t>impacts of parasites</a:t>
            </a:r>
            <a:endParaRPr lang="en-US" sz="4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376737" y="914400"/>
            <a:ext cx="214162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547684" y="898358"/>
            <a:ext cx="81012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97810" y="1219200"/>
            <a:ext cx="136985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17473" y="1780674"/>
            <a:ext cx="136985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371600" y="4547937"/>
            <a:ext cx="2165684" cy="10106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447" y="3824662"/>
            <a:ext cx="2003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Leg mites</a:t>
            </a:r>
            <a:endParaRPr lang="en-US" sz="4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352433" y="3324802"/>
            <a:ext cx="2133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Palm warbler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3538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pic>
        <p:nvPicPr>
          <p:cNvPr id="4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1" y="2263576"/>
            <a:ext cx="3341190" cy="41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" y="662870"/>
            <a:ext cx="5391150" cy="14859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0" idx="1"/>
          </p:cNvCxnSpPr>
          <p:nvPr/>
        </p:nvCxnSpPr>
        <p:spPr>
          <a:xfrm flipH="1">
            <a:off x="8201283" y="1856383"/>
            <a:ext cx="870164" cy="5197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510653" y="2077863"/>
            <a:ext cx="297321" cy="9720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3491668" y="3719019"/>
            <a:ext cx="2699094" cy="2716971"/>
          </a:xfrm>
          <a:custGeom>
            <a:avLst/>
            <a:gdLst>
              <a:gd name="connsiteX0" fmla="*/ 2959769 w 3116182"/>
              <a:gd name="connsiteY0" fmla="*/ 0 h 2959523"/>
              <a:gd name="connsiteX1" fmla="*/ 2983832 w 3116182"/>
              <a:gd name="connsiteY1" fmla="*/ 1106905 h 2959523"/>
              <a:gd name="connsiteX2" fmla="*/ 2983832 w 3116182"/>
              <a:gd name="connsiteY2" fmla="*/ 1588168 h 2959523"/>
              <a:gd name="connsiteX3" fmla="*/ 2983832 w 3116182"/>
              <a:gd name="connsiteY3" fmla="*/ 1852863 h 2959523"/>
              <a:gd name="connsiteX4" fmla="*/ 2959769 w 3116182"/>
              <a:gd name="connsiteY4" fmla="*/ 2141621 h 2959523"/>
              <a:gd name="connsiteX5" fmla="*/ 2983832 w 3116182"/>
              <a:gd name="connsiteY5" fmla="*/ 2261937 h 2959523"/>
              <a:gd name="connsiteX6" fmla="*/ 2863516 w 3116182"/>
              <a:gd name="connsiteY6" fmla="*/ 2911642 h 2959523"/>
              <a:gd name="connsiteX7" fmla="*/ 0 w 3116182"/>
              <a:gd name="connsiteY7" fmla="*/ 794084 h 2959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6182" h="2959523">
                <a:moveTo>
                  <a:pt x="2959769" y="0"/>
                </a:moveTo>
                <a:cubicBezTo>
                  <a:pt x="2969795" y="421105"/>
                  <a:pt x="2979822" y="842210"/>
                  <a:pt x="2983832" y="1106905"/>
                </a:cubicBezTo>
                <a:cubicBezTo>
                  <a:pt x="2987843" y="1371600"/>
                  <a:pt x="2983832" y="1588168"/>
                  <a:pt x="2983832" y="1588168"/>
                </a:cubicBezTo>
                <a:cubicBezTo>
                  <a:pt x="2983832" y="1712494"/>
                  <a:pt x="2987842" y="1760621"/>
                  <a:pt x="2983832" y="1852863"/>
                </a:cubicBezTo>
                <a:cubicBezTo>
                  <a:pt x="2979822" y="1945105"/>
                  <a:pt x="2959769" y="2073442"/>
                  <a:pt x="2959769" y="2141621"/>
                </a:cubicBezTo>
                <a:cubicBezTo>
                  <a:pt x="2959769" y="2209800"/>
                  <a:pt x="2999874" y="2133600"/>
                  <a:pt x="2983832" y="2261937"/>
                </a:cubicBezTo>
                <a:cubicBezTo>
                  <a:pt x="2967790" y="2390274"/>
                  <a:pt x="3360821" y="3156284"/>
                  <a:pt x="2863516" y="2911642"/>
                </a:cubicBezTo>
                <a:cubicBezTo>
                  <a:pt x="2366211" y="2667000"/>
                  <a:pt x="1183105" y="1730542"/>
                  <a:pt x="0" y="794084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/>
          <p:cNvSpPr/>
          <p:nvPr/>
        </p:nvSpPr>
        <p:spPr>
          <a:xfrm rot="2288662">
            <a:off x="2850654" y="3549967"/>
            <a:ext cx="648344" cy="1259933"/>
          </a:xfrm>
          <a:prstGeom prst="rightBrace">
            <a:avLst>
              <a:gd name="adj1" fmla="val 48583"/>
              <a:gd name="adj2" fmla="val 50000"/>
            </a:avLst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57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>
            <a:off x="8787848" y="2622027"/>
            <a:ext cx="1900448" cy="3524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688296" y="2863083"/>
            <a:ext cx="412388" cy="15242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2219" y="1209149"/>
            <a:ext cx="39222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Mites negative impact bird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body condition</a:t>
            </a:r>
            <a:r>
              <a:rPr lang="en-US" sz="4400" dirty="0" smtClean="0"/>
              <a:t>” as measured by “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pectoral muscle score”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57352" y="2148770"/>
            <a:ext cx="0" cy="331356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00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Birds!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-349876" y="830996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Domestic Birds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77768" y="717372"/>
            <a:ext cx="4522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Wild Birds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https://upload.wikimedia.org/wikipedia/commons/thumb/9/9f/Ducks_and_poultry.jpg/220px-Ducks_and_poultr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4" r="12934"/>
          <a:stretch/>
        </p:blipFill>
        <p:spPr bwMode="auto">
          <a:xfrm>
            <a:off x="274321" y="5395916"/>
            <a:ext cx="155448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male pa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" b="10148"/>
          <a:stretch/>
        </p:blipFill>
        <p:spPr bwMode="auto">
          <a:xfrm>
            <a:off x="157633" y="1415771"/>
            <a:ext cx="1671168" cy="18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e north american turkey supersatura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3" y="3331260"/>
            <a:ext cx="1656095" cy="19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c/c1/Pilgrimgeese.jpg/250px-Pilgrimgee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3368574"/>
            <a:ext cx="1941838" cy="194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rmingham Roll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45" y="1415771"/>
            <a:ext cx="1941838" cy="18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d/d5/Nymphicus_hollandicus_-_female.jpg/220px-Nymphicus_hollandicus_-_fema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10" y="5395916"/>
            <a:ext cx="1919373" cy="14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275597" y="1415771"/>
            <a:ext cx="2477519" cy="5452631"/>
            <a:chOff x="2734513" y="1772265"/>
            <a:chExt cx="2281825" cy="5021939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1772265"/>
              <a:ext cx="2260685" cy="3443412"/>
              <a:chOff x="1151442" y="1080342"/>
              <a:chExt cx="2260685" cy="344341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933" b="14721"/>
              <a:stretch/>
            </p:blipFill>
            <p:spPr>
              <a:xfrm>
                <a:off x="2266639" y="1080342"/>
                <a:ext cx="1145488" cy="779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9" r="9891" b="13790"/>
            <a:stretch/>
          </p:blipFill>
          <p:spPr>
            <a:xfrm>
              <a:off x="2734513" y="1772265"/>
              <a:ext cx="1136337" cy="7882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9480447" y="1335489"/>
            <a:ext cx="2631300" cy="5560464"/>
            <a:chOff x="2636830" y="1706969"/>
            <a:chExt cx="2447955" cy="517301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1" t="3457" r="4370" b="9334"/>
            <a:stretch/>
          </p:blipFill>
          <p:spPr>
            <a:xfrm>
              <a:off x="3936469" y="1711632"/>
              <a:ext cx="1148316" cy="797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5134" r="10321" b="7146"/>
            <a:stretch/>
          </p:blipFill>
          <p:spPr>
            <a:xfrm>
              <a:off x="2696182" y="1706969"/>
              <a:ext cx="1124200" cy="8021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8083040" y="1335489"/>
            <a:ext cx="1272285" cy="5479653"/>
            <a:chOff x="7121025" y="1656519"/>
            <a:chExt cx="998962" cy="4881143"/>
          </a:xfrm>
        </p:grpSpPr>
        <p:pic>
          <p:nvPicPr>
            <p:cNvPr id="1038" name="Picture 14" descr="Poecile-atricapilla-001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16565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upload.wikimedia.org/wikipedia/commons/thumb/f/ff/Dark-eyed_Junco-27527.jpg/220px-Dark-eyed_Junco-27527.jpg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587" y="25833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Sitta-carolinensis-001.jp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029" y="3601925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Baeolophus bicolor 15.jpeg"/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24" r="11060" b="14821"/>
            <a:stretch/>
          </p:blipFill>
          <p:spPr bwMode="auto">
            <a:xfrm>
              <a:off x="7121025" y="4559560"/>
              <a:ext cx="916828" cy="98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Downy Woodpecker01.jpg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5" y="562326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2491" y="1415771"/>
            <a:ext cx="1196561" cy="3294561"/>
            <a:chOff x="10628590" y="-2169828"/>
            <a:chExt cx="1027234" cy="2828343"/>
          </a:xfrm>
        </p:grpSpPr>
        <p:pic>
          <p:nvPicPr>
            <p:cNvPr id="1048" name="Picture 24" descr="Northern Saw-whet Owl, Reifel BC 1.jpg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6900" y="-2169828"/>
              <a:ext cx="96252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<p:cNvPicPr>
              <a:picLocks noChangeAspect="1" noChangeArrowheads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1" r="20835" b="17972"/>
            <a:stretch/>
          </p:blipFill>
          <p:spPr bwMode="auto">
            <a:xfrm>
              <a:off x="10682306" y="-1226804"/>
              <a:ext cx="97351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GoldenEagle-Nova.jpg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590" y="-255885"/>
              <a:ext cx="100083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4" name="Picture 30" descr="Peregrine Falcon with Kill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456" y="4784735"/>
            <a:ext cx="121919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d-tailed Hawk Buteo jamaicensis Full Body 1880px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25" y="5773537"/>
            <a:ext cx="968972" cy="10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4574" y="717371"/>
            <a:ext cx="30041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807116" y="669455"/>
            <a:ext cx="300414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3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5758" y="-168127"/>
            <a:ext cx="101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Known </a:t>
            </a:r>
            <a:r>
              <a:rPr lang="en-US" sz="4800" i="1" dirty="0" smtClean="0"/>
              <a:t>negative</a:t>
            </a:r>
            <a:r>
              <a:rPr lang="en-US" sz="4800" dirty="0" smtClean="0"/>
              <a:t> impacts of parasites</a:t>
            </a:r>
            <a:endParaRPr lang="en-US" sz="4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03156" y="1042370"/>
            <a:ext cx="6186212" cy="5789863"/>
            <a:chOff x="5003156" y="1042370"/>
            <a:chExt cx="6186212" cy="5789863"/>
          </a:xfrm>
        </p:grpSpPr>
        <p:grpSp>
          <p:nvGrpSpPr>
            <p:cNvPr id="16" name="Group 15"/>
            <p:cNvGrpSpPr/>
            <p:nvPr/>
          </p:nvGrpSpPr>
          <p:grpSpPr>
            <a:xfrm>
              <a:off x="5003156" y="1042370"/>
              <a:ext cx="6186212" cy="5789863"/>
              <a:chOff x="5930723" y="1933073"/>
              <a:chExt cx="3985115" cy="372979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22685" t="6528" r="49917" b="32085"/>
              <a:stretch/>
            </p:blipFill>
            <p:spPr>
              <a:xfrm>
                <a:off x="7187138" y="1933073"/>
                <a:ext cx="2728700" cy="372979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-1" t="6528" r="87308" b="34989"/>
              <a:stretch/>
            </p:blipFill>
            <p:spPr>
              <a:xfrm>
                <a:off x="5930723" y="1933073"/>
                <a:ext cx="1264162" cy="3553327"/>
              </a:xfrm>
              <a:prstGeom prst="rect">
                <a:avLst/>
              </a:prstGeom>
            </p:spPr>
          </p:pic>
        </p:grpSp>
        <p:sp>
          <p:nvSpPr>
            <p:cNvPr id="17" name="Rectangle 16"/>
            <p:cNvSpPr/>
            <p:nvPr/>
          </p:nvSpPr>
          <p:spPr>
            <a:xfrm>
              <a:off x="6969595" y="1843806"/>
              <a:ext cx="758722" cy="4316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964047" y="1779120"/>
              <a:ext cx="762766" cy="4381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71447" y="1563995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No mites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88296" y="2329639"/>
            <a:ext cx="2237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Mites</a:t>
            </a:r>
            <a:endParaRPr lang="en-US" sz="3200" b="1" dirty="0"/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>
            <a:off x="8787848" y="2622027"/>
            <a:ext cx="1900448" cy="3524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688296" y="2863083"/>
            <a:ext cx="412388" cy="15242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903012" y="3447717"/>
            <a:ext cx="29994" cy="110640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2219" y="1209149"/>
            <a:ext cx="39222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Mites negative impact bird </a:t>
            </a: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body condition</a:t>
            </a:r>
            <a:r>
              <a:rPr lang="en-US" sz="4400" dirty="0" smtClean="0"/>
              <a:t>” as measured by “</a:t>
            </a:r>
            <a:r>
              <a:rPr lang="en-US" sz="4400" b="1" u="sng" dirty="0" smtClean="0">
                <a:solidFill>
                  <a:schemeClr val="accent2">
                    <a:lumMod val="75000"/>
                  </a:schemeClr>
                </a:solidFill>
              </a:rPr>
              <a:t>pectoral muscle score”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057352" y="2148770"/>
            <a:ext cx="0" cy="331356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438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7341" y="613965"/>
            <a:ext cx="10843669" cy="78756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7340" y="1431466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0856" y="1483488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0986" y="2051240"/>
            <a:ext cx="1142825" cy="39184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78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768" y="-168127"/>
            <a:ext cx="110372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Avian </a:t>
            </a:r>
            <a:r>
              <a:rPr lang="en-US" sz="4800" u="sng" dirty="0" err="1" smtClean="0">
                <a:solidFill>
                  <a:schemeClr val="accent2">
                    <a:lumMod val="75000"/>
                  </a:schemeClr>
                </a:solidFill>
              </a:rPr>
              <a:t>Zooenoses</a:t>
            </a:r>
            <a:r>
              <a:rPr lang="en-US" sz="4800" dirty="0" smtClean="0"/>
              <a:t>: </a:t>
            </a:r>
          </a:p>
          <a:p>
            <a:pPr algn="ctr"/>
            <a:r>
              <a:rPr lang="en-US" sz="4800" dirty="0" smtClean="0"/>
              <a:t>diseases transmitted from birds to humans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2051239"/>
            <a:ext cx="4800600" cy="4352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3819" y="1281798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Bird flu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218" name="Picture 2" descr="Image result for west nile 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114" y="2443081"/>
            <a:ext cx="6019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8716" y="1401533"/>
            <a:ext cx="39222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West Nile Virus</a:t>
            </a:r>
            <a:endParaRPr lang="en-US" sz="4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0856" y="1483488"/>
            <a:ext cx="3728723" cy="61977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65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most parasites have </a:t>
            </a:r>
            <a:r>
              <a:rPr lang="en-US" b="1" dirty="0" smtClean="0"/>
              <a:t>negative impacts </a:t>
            </a:r>
            <a:r>
              <a:rPr lang="en-US" dirty="0" smtClean="0"/>
              <a:t>on their avian hosts??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435100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Macroparasites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285582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Mites, fleas, ticks, worms</a:t>
            </a:r>
          </a:p>
          <a:p>
            <a:r>
              <a:rPr lang="en-US" b="1" u="sng" dirty="0" smtClean="0"/>
              <a:t>Often</a:t>
            </a:r>
            <a:r>
              <a:rPr lang="en-US" dirty="0" smtClean="0"/>
              <a:t> have negative effects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435100"/>
            <a:ext cx="5183188" cy="823912"/>
          </a:xfrm>
        </p:spPr>
        <p:txBody>
          <a:bodyPr/>
          <a:lstStyle/>
          <a:p>
            <a:r>
              <a:rPr lang="en-US" sz="3200" dirty="0" err="1" smtClean="0"/>
              <a:t>Microparasite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285582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Eg</a:t>
            </a:r>
            <a:r>
              <a:rPr lang="en-US" dirty="0" smtClean="0"/>
              <a:t> Malaria</a:t>
            </a:r>
          </a:p>
          <a:p>
            <a:r>
              <a:rPr lang="en-US" dirty="0" smtClean="0"/>
              <a:t>Often </a:t>
            </a:r>
            <a:r>
              <a:rPr lang="en-US" b="1" u="sng" dirty="0" smtClean="0"/>
              <a:t>no negative </a:t>
            </a:r>
            <a:r>
              <a:rPr lang="en-US" dirty="0" smtClean="0"/>
              <a:t>effects </a:t>
            </a:r>
            <a:r>
              <a:rPr lang="en-US" b="1" u="sng" dirty="0" smtClean="0"/>
              <a:t>found</a:t>
            </a:r>
            <a:endParaRPr lang="en-US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839787" y="3433006"/>
            <a:ext cx="4045033" cy="3269517"/>
            <a:chOff x="3663574" y="1910173"/>
            <a:chExt cx="4371975" cy="3533776"/>
          </a:xfrm>
        </p:grpSpPr>
        <p:pic>
          <p:nvPicPr>
            <p:cNvPr id="10" name="Picture 2" descr="Female Chaffinch with Bumblefoo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574" y="1910173"/>
              <a:ext cx="4371975" cy="353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4804532" y="4012162"/>
              <a:ext cx="1223043" cy="100770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7053210" y="3429640"/>
            <a:ext cx="2865535" cy="32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2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/>
          <a:p>
            <a:r>
              <a:rPr lang="en-US" dirty="0" smtClean="0"/>
              <a:t>Are the impacts of </a:t>
            </a:r>
            <a:r>
              <a:rPr lang="en-US" i="1" u="sng" dirty="0" err="1" smtClean="0"/>
              <a:t>micro</a:t>
            </a:r>
            <a:r>
              <a:rPr lang="en-US" dirty="0" err="1" smtClean="0"/>
              <a:t>parasites</a:t>
            </a:r>
            <a:r>
              <a:rPr lang="en-US" dirty="0" smtClean="0"/>
              <a:t> hard to identify?</a:t>
            </a:r>
            <a:endParaRPr lang="en-US" dirty="0"/>
          </a:p>
        </p:txBody>
      </p:sp>
      <p:pic>
        <p:nvPicPr>
          <p:cNvPr id="15" name="Picture 6" descr="Cat with bird by Zanna Holstova,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7" t="9668" r="22410" b="8741"/>
          <a:stretch/>
        </p:blipFill>
        <p:spPr bwMode="auto">
          <a:xfrm>
            <a:off x="8631650" y="3704371"/>
            <a:ext cx="2397508" cy="281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http://2.bp.blogspot.com/_sO16D8XGbV0/RiK4mm9__MI/AAAAAAAAAI0/fBTB17C6l9g/s400/Cooper%27s+Haw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7" t="8810" r="24414"/>
          <a:stretch/>
        </p:blipFill>
        <p:spPr bwMode="auto">
          <a:xfrm>
            <a:off x="8631650" y="706888"/>
            <a:ext cx="2397508" cy="27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irmingham Roll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1" y="1878978"/>
            <a:ext cx="3184851" cy="302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/>
          <p:cNvSpPr/>
          <p:nvPr/>
        </p:nvSpPr>
        <p:spPr>
          <a:xfrm>
            <a:off x="3256822" y="2855779"/>
            <a:ext cx="1072005" cy="1072005"/>
          </a:xfrm>
          <a:prstGeom prst="plus">
            <a:avLst>
              <a:gd name="adj" fmla="val 382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7229536" y="2764568"/>
            <a:ext cx="1221978" cy="13718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4" descr="Giemsa-stained blood smear from a canary. Photo credit: USG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65" b="37799"/>
          <a:stretch/>
        </p:blipFill>
        <p:spPr bwMode="auto">
          <a:xfrm>
            <a:off x="4404682" y="1878978"/>
            <a:ext cx="2824854" cy="32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907210" y="1919153"/>
            <a:ext cx="199724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8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18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5326" y="5011341"/>
            <a:ext cx="58473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Does parasite infection change ecology processes like predation?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64476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0"/>
            <a:ext cx="337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Wild Birds!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-258887" y="655301"/>
            <a:ext cx="38124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Residents</a:t>
            </a:r>
          </a:p>
          <a:p>
            <a:pPr algn="ctr"/>
            <a:r>
              <a:rPr lang="en-US" sz="3200" dirty="0" smtClean="0"/>
              <a:t>Stay in about the same place all year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3808" y="2260322"/>
            <a:ext cx="2447082" cy="4495360"/>
            <a:chOff x="2734513" y="2653923"/>
            <a:chExt cx="2253792" cy="4140281"/>
          </a:xfrm>
        </p:grpSpPr>
        <p:grpSp>
          <p:nvGrpSpPr>
            <p:cNvPr id="14" name="Group 13"/>
            <p:cNvGrpSpPr/>
            <p:nvPr/>
          </p:nvGrpSpPr>
          <p:grpSpPr>
            <a:xfrm>
              <a:off x="2755653" y="2668697"/>
              <a:ext cx="2218144" cy="2546980"/>
              <a:chOff x="1151442" y="1976774"/>
              <a:chExt cx="2218144" cy="254698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81" t="-1162" r="20178" b="14150"/>
              <a:stretch/>
            </p:blipFill>
            <p:spPr>
              <a:xfrm>
                <a:off x="2247761" y="1976774"/>
                <a:ext cx="1121825" cy="79564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1" t="-1163" r="32373" b="10260"/>
              <a:stretch/>
            </p:blipFill>
            <p:spPr>
              <a:xfrm>
                <a:off x="1151442" y="3692545"/>
                <a:ext cx="995664" cy="831209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" t="1408" r="38103" b="10015"/>
            <a:stretch/>
          </p:blipFill>
          <p:spPr>
            <a:xfrm>
              <a:off x="2750515" y="3516736"/>
              <a:ext cx="1013681" cy="809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41" t="2326" r="1506" b="10301"/>
            <a:stretch/>
          </p:blipFill>
          <p:spPr>
            <a:xfrm>
              <a:off x="3827631" y="3516736"/>
              <a:ext cx="1133906" cy="7989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3" b="12583"/>
            <a:stretch/>
          </p:blipFill>
          <p:spPr>
            <a:xfrm>
              <a:off x="2734513" y="2653923"/>
              <a:ext cx="1093118" cy="7469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6" r="7703" b="12394"/>
            <a:stretch/>
          </p:blipFill>
          <p:spPr>
            <a:xfrm>
              <a:off x="3851972" y="4379138"/>
              <a:ext cx="1106489" cy="8010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2" r="21156" b="18374"/>
            <a:stretch/>
          </p:blipFill>
          <p:spPr>
            <a:xfrm>
              <a:off x="3871183" y="5212099"/>
              <a:ext cx="1117122" cy="7463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53" t="4651" r="29477" b="13710"/>
            <a:stretch/>
          </p:blipFill>
          <p:spPr>
            <a:xfrm>
              <a:off x="2755653" y="5257564"/>
              <a:ext cx="970284" cy="7465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3" r="21797" b="11222"/>
            <a:stretch/>
          </p:blipFill>
          <p:spPr>
            <a:xfrm>
              <a:off x="3851972" y="5982416"/>
              <a:ext cx="1085224" cy="81178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2" t="1162" r="20878" b="13548"/>
            <a:stretch/>
          </p:blipFill>
          <p:spPr>
            <a:xfrm>
              <a:off x="2760589" y="6007341"/>
              <a:ext cx="970285" cy="7798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7804047" y="2250596"/>
            <a:ext cx="2631300" cy="4607403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086091" y="2337976"/>
            <a:ext cx="2592834" cy="4467881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5086091" y="692432"/>
            <a:ext cx="5791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Migrants</a:t>
            </a:r>
          </a:p>
          <a:p>
            <a:pPr algn="ctr"/>
            <a:r>
              <a:rPr lang="en-US" sz="3200" dirty="0" smtClean="0"/>
              <a:t>Move between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breeding habitat </a:t>
            </a:r>
            <a:r>
              <a:rPr lang="en-US" sz="3200" dirty="0" smtClean="0"/>
              <a:t>&amp; 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wintering habitat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26" y="1192364"/>
            <a:ext cx="3205497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139187" y="1271703"/>
            <a:ext cx="5738363" cy="9421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23502" y="586387"/>
            <a:ext cx="1958334" cy="604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54646" y="667503"/>
            <a:ext cx="1958334" cy="604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0552" y="-168735"/>
            <a:ext cx="453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Migrant Birds!</a:t>
            </a:r>
            <a:endParaRPr lang="en-US" sz="4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681821" y="1763887"/>
            <a:ext cx="2895757" cy="5070467"/>
            <a:chOff x="2636830" y="2593622"/>
            <a:chExt cx="2447955" cy="428636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6" t="6430" r="13922" b="5850"/>
            <a:stretch/>
          </p:blipFill>
          <p:spPr>
            <a:xfrm>
              <a:off x="3903078" y="2616796"/>
              <a:ext cx="1171074" cy="80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4" r="12315" b="10235"/>
            <a:stretch/>
          </p:blipFill>
          <p:spPr>
            <a:xfrm>
              <a:off x="3937360" y="6059184"/>
              <a:ext cx="1147425" cy="82080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3" b="12868"/>
            <a:stretch/>
          </p:blipFill>
          <p:spPr>
            <a:xfrm>
              <a:off x="2636830" y="6083247"/>
              <a:ext cx="1158653" cy="7967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3594" r="10567" b="5707"/>
            <a:stretch/>
          </p:blipFill>
          <p:spPr>
            <a:xfrm>
              <a:off x="2676745" y="5208007"/>
              <a:ext cx="1137684" cy="8293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0" t="7265" r="7078" b="4362"/>
            <a:stretch/>
          </p:blipFill>
          <p:spPr>
            <a:xfrm>
              <a:off x="2676745" y="4402107"/>
              <a:ext cx="1137684" cy="8080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9" t="3661" r="9171" b="6804"/>
            <a:stretch/>
          </p:blipFill>
          <p:spPr>
            <a:xfrm>
              <a:off x="2647167" y="3482852"/>
              <a:ext cx="1148316" cy="8187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9" b="8375"/>
            <a:stretch/>
          </p:blipFill>
          <p:spPr>
            <a:xfrm>
              <a:off x="3903829" y="3479887"/>
              <a:ext cx="1154598" cy="8378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6" t="5479" r="10243" b="7312"/>
            <a:stretch/>
          </p:blipFill>
          <p:spPr>
            <a:xfrm>
              <a:off x="2682698" y="2593622"/>
              <a:ext cx="1137684" cy="79744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5088" r="7071" b="6540"/>
            <a:stretch/>
          </p:blipFill>
          <p:spPr>
            <a:xfrm>
              <a:off x="3936469" y="5238867"/>
              <a:ext cx="1137683" cy="80807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03" t="5713" r="13748" b="4752"/>
            <a:stretch/>
          </p:blipFill>
          <p:spPr>
            <a:xfrm>
              <a:off x="3936469" y="4378696"/>
              <a:ext cx="1148316" cy="8187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238250" y="1763887"/>
            <a:ext cx="2912614" cy="5018915"/>
            <a:chOff x="6762491" y="2375929"/>
            <a:chExt cx="2592834" cy="4467881"/>
          </a:xfrm>
        </p:grpSpPr>
        <p:grpSp>
          <p:nvGrpSpPr>
            <p:cNvPr id="7" name="Group 6"/>
            <p:cNvGrpSpPr/>
            <p:nvPr/>
          </p:nvGrpSpPr>
          <p:grpSpPr>
            <a:xfrm>
              <a:off x="8083040" y="2375929"/>
              <a:ext cx="1272285" cy="4439213"/>
              <a:chOff x="7121025" y="2583318"/>
              <a:chExt cx="998962" cy="3954344"/>
            </a:xfrm>
          </p:grpSpPr>
          <p:pic>
            <p:nvPicPr>
              <p:cNvPr id="1040" name="Picture 16" descr="https://upload.wikimedia.org/wikipedia/commons/thumb/f/ff/Dark-eyed_Junco-27527.jpg/220px-Dark-eyed_Junco-27527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5587" y="2583318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Sitta-carolinensis-001.jp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5029" y="3601925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Baeolophus bicolor 15.jpeg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24" r="11060" b="14821"/>
              <a:stretch/>
            </p:blipFill>
            <p:spPr bwMode="auto">
              <a:xfrm>
                <a:off x="7121025" y="4559560"/>
                <a:ext cx="916828" cy="983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Downy Woodpecker01.jp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8345" y="5623262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6762491" y="2514241"/>
              <a:ext cx="1196561" cy="2196091"/>
              <a:chOff x="10628590" y="-1226804"/>
              <a:chExt cx="1027234" cy="1885319"/>
            </a:xfrm>
          </p:grpSpPr>
          <p:pic>
            <p:nvPicPr>
              <p:cNvPr id="1050" name="Picture 26" descr="https://upload.wikimedia.org/wikipedia/commons/thumb/f/fe/Back_to_the_Six_Mile_Lake_eagles_%28Haliaeetus_leucocephalus%29.%22feed_me_mom%22._%2819159890706%29.jpg/220px-Back_to_the_Six_Mile_Lake_eagles_%28Haliaeetus_leucocephalus%29.%22feed_me_mom%22._%2819159890706%29.jpg"/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11" r="20835" b="17972"/>
              <a:stretch/>
            </p:blipFill>
            <p:spPr bwMode="auto">
              <a:xfrm>
                <a:off x="10682306" y="-1226804"/>
                <a:ext cx="973518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GoldenEagle-Nova.jp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8590" y="-255885"/>
                <a:ext cx="1000836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54" name="Picture 30" descr="Peregrine Falcon with Kill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456" y="4784735"/>
              <a:ext cx="12191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Red-tailed Hawk Buteo jamaicensis Full Body 1880px.jp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2825" y="5773537"/>
              <a:ext cx="968972" cy="107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/>
          <p:cNvSpPr txBox="1"/>
          <p:nvPr/>
        </p:nvSpPr>
        <p:spPr>
          <a:xfrm>
            <a:off x="-171450" y="791976"/>
            <a:ext cx="6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Short- to medium-Distance migrants</a:t>
            </a:r>
          </a:p>
          <a:p>
            <a:pPr algn="ctr"/>
            <a:r>
              <a:rPr lang="en-US" sz="2800" dirty="0" smtClean="0"/>
              <a:t>Move around on the same continent</a:t>
            </a:r>
            <a:endParaRPr lang="en-US" sz="28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67942" y="767724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Long-distance migrants</a:t>
            </a:r>
          </a:p>
          <a:p>
            <a:pPr algn="ctr"/>
            <a:r>
              <a:rPr lang="en-US" sz="2800" dirty="0" smtClean="0"/>
              <a:t>Move </a:t>
            </a:r>
            <a:r>
              <a:rPr lang="en-US" sz="2800" u="sng" dirty="0" smtClean="0"/>
              <a:t>between</a:t>
            </a:r>
            <a:r>
              <a:rPr lang="en-US" sz="2800" dirty="0" smtClean="0"/>
              <a:t> continents / landmasses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0" y="606542"/>
            <a:ext cx="62768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1225242"/>
            <a:ext cx="62768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6850" y="547858"/>
            <a:ext cx="59151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76850" y="1186862"/>
            <a:ext cx="5915150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4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95925" y="152145"/>
            <a:ext cx="4371975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44618" y="170326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6920659" y="1707890"/>
            <a:ext cx="1702356" cy="61475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4421" y="5773271"/>
            <a:ext cx="1389622" cy="58992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4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87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550" y="768456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Hispanolean</a:t>
            </a:r>
            <a:r>
              <a:rPr lang="en-US" sz="2800" b="1" dirty="0" smtClean="0"/>
              <a:t> Parrot</a:t>
            </a:r>
          </a:p>
          <a:p>
            <a:pPr algn="ctr"/>
            <a:r>
              <a:rPr lang="en-US" sz="2800" dirty="0" smtClean="0"/>
              <a:t>Tropical Resident</a:t>
            </a:r>
            <a:endParaRPr lang="en-US" sz="2800" dirty="0"/>
          </a:p>
        </p:txBody>
      </p:sp>
      <p:pic>
        <p:nvPicPr>
          <p:cNvPr id="2058" name="Picture 10" descr="Dark-eyed Junco-range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55" y="1722562"/>
            <a:ext cx="6847245" cy="513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5296528" y="825233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Dark-eyed Junco</a:t>
            </a:r>
          </a:p>
          <a:p>
            <a:pPr algn="ctr"/>
            <a:r>
              <a:rPr lang="en-US" sz="2800" dirty="0" smtClean="0"/>
              <a:t>N American short/med- distance migrant</a:t>
            </a:r>
          </a:p>
        </p:txBody>
      </p:sp>
      <p:pic>
        <p:nvPicPr>
          <p:cNvPr id="2060" name="Picture 12" descr="https://upload.wikimedia.org/wikipedia/commons/thumb/f/ff/Dark-eyed_Junco-27527.jpg/220px-Dark-eyed_Junco-275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64" y="1722563"/>
            <a:ext cx="1668336" cy="16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434421" y="5778417"/>
            <a:ext cx="138962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Winter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9215718" y="5109882"/>
            <a:ext cx="1079346" cy="6633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5314" y="4306761"/>
            <a:ext cx="805258" cy="198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77477" y="3568411"/>
            <a:ext cx="138962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Year-round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5242262" y="3534483"/>
            <a:ext cx="1324837" cy="111114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4421" y="5773271"/>
            <a:ext cx="1389622" cy="58992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622024" y="2324553"/>
            <a:ext cx="356564" cy="6105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70846" y="1662013"/>
            <a:ext cx="17023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Breeding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1722562"/>
            <a:ext cx="4983971" cy="4057330"/>
            <a:chOff x="204907" y="735747"/>
            <a:chExt cx="4871918" cy="3966110"/>
          </a:xfrm>
        </p:grpSpPr>
        <p:pic>
          <p:nvPicPr>
            <p:cNvPr id="21" name="Picture 2" descr="https://download.ams.birds.cornell.edu/api/v1/asset/39402631/mediu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6" b="35370"/>
            <a:stretch/>
          </p:blipFill>
          <p:spPr bwMode="auto">
            <a:xfrm>
              <a:off x="204907" y="762000"/>
              <a:ext cx="4871918" cy="3939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https://download.ams.birds.cornell.edu/api/v1/asset/51033701/larg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-156" r="25156" b="25156"/>
            <a:stretch/>
          </p:blipFill>
          <p:spPr bwMode="auto">
            <a:xfrm>
              <a:off x="2538411" y="735747"/>
              <a:ext cx="2538413" cy="219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497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2762250" y="0"/>
            <a:ext cx="7105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A species’ </a:t>
            </a:r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</a:rPr>
              <a:t>geographic range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24728" y="830997"/>
            <a:ext cx="7390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Louisianna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Waterthrush</a:t>
            </a:r>
            <a:endParaRPr lang="en-US" sz="2800" b="1" dirty="0" smtClean="0"/>
          </a:p>
          <a:p>
            <a:pPr algn="ctr"/>
            <a:r>
              <a:rPr lang="en-US" sz="2800" u="sng" dirty="0" smtClean="0"/>
              <a:t>Long-distance</a:t>
            </a:r>
            <a:r>
              <a:rPr lang="en-US" sz="2800" dirty="0" smtClean="0"/>
              <a:t> </a:t>
            </a:r>
            <a:r>
              <a:rPr lang="en-US" sz="2800" u="sng" dirty="0" smtClean="0"/>
              <a:t>Neotropical</a:t>
            </a:r>
            <a:r>
              <a:rPr lang="en-US" sz="2800" dirty="0" smtClean="0"/>
              <a:t> migrant</a:t>
            </a:r>
          </a:p>
        </p:txBody>
      </p:sp>
      <p:pic>
        <p:nvPicPr>
          <p:cNvPr id="5122" name="Picture 2" descr="Parkesia motacilla map.sv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38092" r="15526"/>
          <a:stretch/>
        </p:blipFill>
        <p:spPr bwMode="auto">
          <a:xfrm>
            <a:off x="0" y="1936376"/>
            <a:ext cx="5719482" cy="48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c/c5/Loisiana_water_thrush_Marylan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3" t="22965" r="24628" b="24628"/>
          <a:stretch/>
        </p:blipFill>
        <p:spPr bwMode="auto">
          <a:xfrm>
            <a:off x="5865623" y="1785104"/>
            <a:ext cx="6111224" cy="496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1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1214</Words>
  <Application>Microsoft Office PowerPoint</Application>
  <PresentationFormat>Widescreen</PresentationFormat>
  <Paragraphs>278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Introduction to Avian Ecology &amp; the “Wild Bird Project”</vt:lpstr>
      <vt:lpstr>Lecture  outline</vt:lpstr>
      <vt:lpstr>1)Birds!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Bird Habitat</vt:lpstr>
      <vt:lpstr>PowerPoint Presentation</vt:lpstr>
      <vt:lpstr>PowerPoint Presentation</vt:lpstr>
      <vt:lpstr>PowerPoint Presentation</vt:lpstr>
      <vt:lpstr>PowerPoint Presentation</vt:lpstr>
      <vt:lpstr>3) Damage to bird habitat: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4) Bird Predators: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Introduced Predators</vt:lpstr>
      <vt:lpstr>The feral cat “problem”</vt:lpstr>
      <vt:lpstr>PowerPoint Presentation</vt:lpstr>
      <vt:lpstr>5) Bird diseases:  Pathogens, Parasites &amp; zooentic transmission</vt:lpstr>
      <vt:lpstr>Pathogens vs. Parasites (in Ecology)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most parasites have negative impacts on their avian hosts??</vt:lpstr>
      <vt:lpstr>Are the impacts of microparasites hard to identify?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Avian Ecology &amp; the “Wild Bird Project”</dc:title>
  <dc:creator>lisanjie2</dc:creator>
  <cp:lastModifiedBy>lisanjie2</cp:lastModifiedBy>
  <cp:revision>49</cp:revision>
  <dcterms:created xsi:type="dcterms:W3CDTF">2017-09-13T17:45:56Z</dcterms:created>
  <dcterms:modified xsi:type="dcterms:W3CDTF">2017-09-18T18:51:41Z</dcterms:modified>
</cp:coreProperties>
</file>